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customXml/itemProps19.xml" ContentType="application/vnd.openxmlformats-officedocument.customXmlProperties+xml"/>
  <Override PartName="/customXml/itemProps20.xml" ContentType="application/vnd.openxmlformats-officedocument.customXmlProperties+xml"/>
  <Override PartName="/customXml/itemProps21.xml" ContentType="application/vnd.openxmlformats-officedocument.customXmlProperties+xml"/>
  <Override PartName="/customXml/itemProps22.xml" ContentType="application/vnd.openxmlformats-officedocument.customXmlProperties+xml"/>
  <Override PartName="/customXml/itemProps23.xml" ContentType="application/vnd.openxmlformats-officedocument.customXmlProperties+xml"/>
  <Override PartName="/customXml/itemProps24.xml" ContentType="application/vnd.openxmlformats-officedocument.customXmlProperties+xml"/>
  <Override PartName="/customXml/itemProps25.xml" ContentType="application/vnd.openxmlformats-officedocument.customXmlProperties+xml"/>
  <Override PartName="/customXml/itemProps26.xml" ContentType="application/vnd.openxmlformats-officedocument.customXmlProperties+xml"/>
  <Override PartName="/customXml/itemProps27.xml" ContentType="application/vnd.openxmlformats-officedocument.customXmlProperties+xml"/>
  <Override PartName="/customXml/itemProps28.xml" ContentType="application/vnd.openxmlformats-officedocument.customXmlProperties+xml"/>
  <Override PartName="/customXml/itemProps29.xml" ContentType="application/vnd.openxmlformats-officedocument.customXmlProperties+xml"/>
  <Override PartName="/customXml/itemProps30.xml" ContentType="application/vnd.openxmlformats-officedocument.customXmlProperties+xml"/>
  <Override PartName="/customXml/itemProps31.xml" ContentType="application/vnd.openxmlformats-officedocument.customXmlProperties+xml"/>
  <Override PartName="/customXml/itemProps32.xml" ContentType="application/vnd.openxmlformats-officedocument.customXmlProperties+xml"/>
  <Override PartName="/customXml/itemProps33.xml" ContentType="application/vnd.openxmlformats-officedocument.customXmlProperties+xml"/>
  <Override PartName="/customXml/itemProps34.xml" ContentType="application/vnd.openxmlformats-officedocument.customXmlProperties+xml"/>
  <Override PartName="/customXml/itemProps35.xml" ContentType="application/vnd.openxmlformats-officedocument.customXmlProperties+xml"/>
  <Override PartName="/customXml/itemProps36.xml" ContentType="application/vnd.openxmlformats-officedocument.customXmlProperties+xml"/>
  <Override PartName="/customXml/itemProps37.xml" ContentType="application/vnd.openxmlformats-officedocument.customXmlProperties+xml"/>
  <Override PartName="/customXml/itemProps38.xml" ContentType="application/vnd.openxmlformats-officedocument.customXmlProperties+xml"/>
  <Override PartName="/customXml/itemProps39.xml" ContentType="application/vnd.openxmlformats-officedocument.customXmlProperties+xml"/>
  <Override PartName="/customXml/itemProps40.xml" ContentType="application/vnd.openxmlformats-officedocument.customXmlProperties+xml"/>
  <Override PartName="/customXml/itemProps41.xml" ContentType="application/vnd.openxmlformats-officedocument.customXmlProperties+xml"/>
  <Override PartName="/customXml/itemProps42.xml" ContentType="application/vnd.openxmlformats-officedocument.customXmlProperties+xml"/>
  <Override PartName="/customXml/itemProps43.xml" ContentType="application/vnd.openxmlformats-officedocument.customXmlProperties+xml"/>
  <Override PartName="/customXml/itemProps44.xml" ContentType="application/vnd.openxmlformats-officedocument.customXmlProperties+xml"/>
  <Override PartName="/customXml/itemProps45.xml" ContentType="application/vnd.openxmlformats-officedocument.customXmlProperties+xml"/>
  <Override PartName="/customXml/itemProps46.xml" ContentType="application/vnd.openxmlformats-officedocument.customXmlProperties+xml"/>
  <Override PartName="/customXml/itemProps47.xml" ContentType="application/vnd.openxmlformats-officedocument.customXmlProperties+xml"/>
  <Override PartName="/customXml/itemProps48.xml" ContentType="application/vnd.openxmlformats-officedocument.customXmlProperties+xml"/>
  <Override PartName="/customXml/itemProps49.xml" ContentType="application/vnd.openxmlformats-officedocument.customXmlProperties+xml"/>
  <Override PartName="/customXml/itemProps50.xml" ContentType="application/vnd.openxmlformats-officedocument.customXmlProperties+xml"/>
  <Override PartName="/customXml/itemProps51.xml" ContentType="application/vnd.openxmlformats-officedocument.customXmlProperties+xml"/>
  <Override PartName="/customXml/itemProps52.xml" ContentType="application/vnd.openxmlformats-officedocument.customXmlProperties+xml"/>
  <Override PartName="/customXml/itemProps53.xml" ContentType="application/vnd.openxmlformats-officedocument.customXmlProperties+xml"/>
  <Override PartName="/customXml/itemProps54.xml" ContentType="application/vnd.openxmlformats-officedocument.customXmlProperties+xml"/>
  <Override PartName="/customXml/itemProps55.xml" ContentType="application/vnd.openxmlformats-officedocument.customXmlProperties+xml"/>
  <Override PartName="/customXml/itemProps56.xml" ContentType="application/vnd.openxmlformats-officedocument.customXmlProperties+xml"/>
  <Override PartName="/customXml/itemProps57.xml" ContentType="application/vnd.openxmlformats-officedocument.customXmlProperties+xml"/>
  <Override PartName="/customXml/itemProps58.xml" ContentType="application/vnd.openxmlformats-officedocument.customXmlProperties+xml"/>
  <Override PartName="/customXml/itemProps59.xml" ContentType="application/vnd.openxmlformats-officedocument.customXmlProperties+xml"/>
  <Override PartName="/customXml/itemProps60.xml" ContentType="application/vnd.openxmlformats-officedocument.customXmlProperties+xml"/>
  <Override PartName="/customXml/itemProps61.xml" ContentType="application/vnd.openxmlformats-officedocument.customXmlProperties+xml"/>
  <Override PartName="/customXml/itemProps62.xml" ContentType="application/vnd.openxmlformats-officedocument.customXmlProperties+xml"/>
  <Override PartName="/customXml/itemProps63.xml" ContentType="application/vnd.openxmlformats-officedocument.customXmlProperties+xml"/>
  <Override PartName="/customXml/itemProps64.xml" ContentType="application/vnd.openxmlformats-officedocument.customXmlProperties+xml"/>
  <Override PartName="/customXml/itemProps65.xml" ContentType="application/vnd.openxmlformats-officedocument.customXmlProperties+xml"/>
  <Override PartName="/customXml/itemProps66.xml" ContentType="application/vnd.openxmlformats-officedocument.customXmlProperties+xml"/>
  <Override PartName="/customXml/itemProps67.xml" ContentType="application/vnd.openxmlformats-officedocument.customXmlProperties+xml"/>
  <Override PartName="/customXml/itemProps68.xml" ContentType="application/vnd.openxmlformats-officedocument.customXmlProperties+xml"/>
  <Override PartName="/customXml/itemProps69.xml" ContentType="application/vnd.openxmlformats-officedocument.customXmlProperties+xml"/>
  <Override PartName="/customXml/itemProps70.xml" ContentType="application/vnd.openxmlformats-officedocument.customXmlProperties+xml"/>
  <Override PartName="/customXml/itemProps71.xml" ContentType="application/vnd.openxmlformats-officedocument.customXmlProperties+xml"/>
  <Override PartName="/customXml/itemProps72.xml" ContentType="application/vnd.openxmlformats-officedocument.customXmlProperties+xml"/>
  <Override PartName="/customXml/itemProps73.xml" ContentType="application/vnd.openxmlformats-officedocument.customXmlProperties+xml"/>
  <Override PartName="/customXml/itemProps74.xml" ContentType="application/vnd.openxmlformats-officedocument.customXmlProperties+xml"/>
  <Override PartName="/customXml/itemProps75.xml" ContentType="application/vnd.openxmlformats-officedocument.customXmlProperties+xml"/>
  <Override PartName="/customXml/itemProps76.xml" ContentType="application/vnd.openxmlformats-officedocument.customXmlProperties+xml"/>
  <Override PartName="/customXml/itemProps77.xml" ContentType="application/vnd.openxmlformats-officedocument.customXmlProperties+xml"/>
  <Override PartName="/customXml/itemProps78.xml" ContentType="application/vnd.openxmlformats-officedocument.customXmlProperties+xml"/>
  <Override PartName="/customXml/itemProps79.xml" ContentType="application/vnd.openxmlformats-officedocument.customXmlProperties+xml"/>
  <Override PartName="/customXml/itemProps80.xml" ContentType="application/vnd.openxmlformats-officedocument.customXmlProperties+xml"/>
  <Override PartName="/customXml/itemProps81.xml" ContentType="application/vnd.openxmlformats-officedocument.customXmlProperties+xml"/>
  <Override PartName="/customXml/itemProps82.xml" ContentType="application/vnd.openxmlformats-officedocument.customXmlProperties+xml"/>
  <Override PartName="/customXml/itemProps83.xml" ContentType="application/vnd.openxmlformats-officedocument.customXmlProperties+xml"/>
  <Override PartName="/customXml/itemProps84.xml" ContentType="application/vnd.openxmlformats-officedocument.customXmlProperties+xml"/>
  <Override PartName="/customXml/itemProps85.xml" ContentType="application/vnd.openxmlformats-officedocument.customXmlProperties+xml"/>
  <Override PartName="/customXml/itemProps86.xml" ContentType="application/vnd.openxmlformats-officedocument.customXmlProperties+xml"/>
  <Override PartName="/customXml/itemProps87.xml" ContentType="application/vnd.openxmlformats-officedocument.customXmlProperties+xml"/>
  <Override PartName="/customXml/itemProps88.xml" ContentType="application/vnd.openxmlformats-officedocument.customXmlProperties+xml"/>
  <Override PartName="/customXml/itemProps89.xml" ContentType="application/vnd.openxmlformats-officedocument.customXmlProperties+xml"/>
  <Override PartName="/customXml/itemProps90.xml" ContentType="application/vnd.openxmlformats-officedocument.customXmlProperties+xml"/>
  <Override PartName="/customXml/itemProps91.xml" ContentType="application/vnd.openxmlformats-officedocument.customXmlProperties+xml"/>
  <Override PartName="/customXml/itemProps92.xml" ContentType="application/vnd.openxmlformats-officedocument.customXmlProperties+xml"/>
  <Override PartName="/customXml/itemProps93.xml" ContentType="application/vnd.openxmlformats-officedocument.customXmlProperties+xml"/>
  <Override PartName="/customXml/itemProps94.xml" ContentType="application/vnd.openxmlformats-officedocument.customXmlProperties+xml"/>
  <Override PartName="/customXml/itemProps95.xml" ContentType="application/vnd.openxmlformats-officedocument.customXmlProperties+xml"/>
  <Override PartName="/customXml/itemProps96.xml" ContentType="application/vnd.openxmlformats-officedocument.customXmlProperties+xml"/>
  <Override PartName="/customXml/itemProps97.xml" ContentType="application/vnd.openxmlformats-officedocument.customXmlProperties+xml"/>
  <Override PartName="/customXml/itemProps98.xml" ContentType="application/vnd.openxmlformats-officedocument.customXmlProperties+xml"/>
  <Override PartName="/customXml/itemProps99.xml" ContentType="application/vnd.openxmlformats-officedocument.customXmlProperties+xml"/>
  <Override PartName="/customXml/itemProps100.xml" ContentType="application/vnd.openxmlformats-officedocument.customXmlProperties+xml"/>
  <Override PartName="/customXml/itemProps101.xml" ContentType="application/vnd.openxmlformats-officedocument.customXmlProperties+xml"/>
  <Override PartName="/customXml/itemProps102.xml" ContentType="application/vnd.openxmlformats-officedocument.customXmlProperties+xml"/>
  <Override PartName="/customXml/itemProps103.xml" ContentType="application/vnd.openxmlformats-officedocument.customXmlProperties+xml"/>
  <Override PartName="/customXml/itemProps104.xml" ContentType="application/vnd.openxmlformats-officedocument.customXmlProperties+xml"/>
  <Override PartName="/customXml/itemProps105.xml" ContentType="application/vnd.openxmlformats-officedocument.customXmlProperties+xml"/>
  <Override PartName="/customXml/itemProps106.xml" ContentType="application/vnd.openxmlformats-officedocument.customXmlProperties+xml"/>
  <Override PartName="/customXml/itemProps107.xml" ContentType="application/vnd.openxmlformats-officedocument.customXmlProperties+xml"/>
  <Override PartName="/customXml/itemProps108.xml" ContentType="application/vnd.openxmlformats-officedocument.customXmlProperties+xml"/>
  <Override PartName="/customXml/itemProps109.xml" ContentType="application/vnd.openxmlformats-officedocument.customXmlProperties+xml"/>
  <Override PartName="/customXml/itemProps110.xml" ContentType="application/vnd.openxmlformats-officedocument.customXmlProperties+xml"/>
  <Override PartName="/customXml/itemProps111.xml" ContentType="application/vnd.openxmlformats-officedocument.customXmlProperties+xml"/>
  <Override PartName="/customXml/itemProps112.xml" ContentType="application/vnd.openxmlformats-officedocument.customXmlProperties+xml"/>
  <Override PartName="/customXml/itemProps113.xml" ContentType="application/vnd.openxmlformats-officedocument.customXmlProperties+xml"/>
  <Override PartName="/customXml/itemProps114.xml" ContentType="application/vnd.openxmlformats-officedocument.customXmlProperties+xml"/>
  <Override PartName="/customXml/itemProps11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16"/>
  </p:sldMasterIdLst>
  <p:notesMasterIdLst>
    <p:notesMasterId r:id="rId149"/>
  </p:notesMasterIdLst>
  <p:handoutMasterIdLst>
    <p:handoutMasterId r:id="rId150"/>
  </p:handoutMasterIdLst>
  <p:sldIdLst>
    <p:sldId id="572" r:id="rId117"/>
    <p:sldId id="576" r:id="rId118"/>
    <p:sldId id="577" r:id="rId119"/>
    <p:sldId id="578" r:id="rId120"/>
    <p:sldId id="579" r:id="rId121"/>
    <p:sldId id="580" r:id="rId122"/>
    <p:sldId id="582" r:id="rId123"/>
    <p:sldId id="583" r:id="rId124"/>
    <p:sldId id="655" r:id="rId125"/>
    <p:sldId id="663" r:id="rId126"/>
    <p:sldId id="664" r:id="rId127"/>
    <p:sldId id="665" r:id="rId128"/>
    <p:sldId id="666" r:id="rId129"/>
    <p:sldId id="667" r:id="rId130"/>
    <p:sldId id="668" r:id="rId131"/>
    <p:sldId id="669" r:id="rId132"/>
    <p:sldId id="693" r:id="rId133"/>
    <p:sldId id="651" r:id="rId134"/>
    <p:sldId id="646" r:id="rId135"/>
    <p:sldId id="647" r:id="rId136"/>
    <p:sldId id="648" r:id="rId137"/>
    <p:sldId id="649" r:id="rId138"/>
    <p:sldId id="650" r:id="rId139"/>
    <p:sldId id="694" r:id="rId140"/>
    <p:sldId id="656" r:id="rId141"/>
    <p:sldId id="674" r:id="rId142"/>
    <p:sldId id="675" r:id="rId143"/>
    <p:sldId id="695" r:id="rId144"/>
    <p:sldId id="652" r:id="rId145"/>
    <p:sldId id="661" r:id="rId146"/>
    <p:sldId id="662" r:id="rId147"/>
    <p:sldId id="696" r:id="rId148"/>
  </p:sldIdLst>
  <p:sldSz cx="12187238" cy="6858000"/>
  <p:notesSz cx="7010400" cy="92964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a Isabel Cotes Araujo" initials="MICA" lastIdx="3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8000"/>
    <a:srgbClr val="33CC33"/>
    <a:srgbClr val="FFCCFF"/>
    <a:srgbClr val="E3EAF5"/>
    <a:srgbClr val="FFFFFF"/>
    <a:srgbClr val="DDE6F3"/>
    <a:srgbClr val="E9EFF7"/>
    <a:srgbClr val="DDF2FF"/>
    <a:srgbClr val="F7F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25E5076-3810-47DD-B79F-674D7AD40C01}" styleName="Estilo oscuro 1 - Énfasis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91" autoAdjust="0"/>
    <p:restoredTop sz="98459" autoAdjust="0"/>
  </p:normalViewPr>
  <p:slideViewPr>
    <p:cSldViewPr>
      <p:cViewPr varScale="1">
        <p:scale>
          <a:sx n="88" d="100"/>
          <a:sy n="88" d="100"/>
        </p:scale>
        <p:origin x="738" y="78"/>
      </p:cViewPr>
      <p:guideLst>
        <p:guide orient="horz" pos="2160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.xml"/><Relationship Id="rId21" Type="http://schemas.openxmlformats.org/officeDocument/2006/relationships/customXml" Target="../customXml/item21.xml"/><Relationship Id="rId42" Type="http://schemas.openxmlformats.org/officeDocument/2006/relationships/customXml" Target="../customXml/item42.xml"/><Relationship Id="rId63" Type="http://schemas.openxmlformats.org/officeDocument/2006/relationships/customXml" Target="../customXml/item63.xml"/><Relationship Id="rId84" Type="http://schemas.openxmlformats.org/officeDocument/2006/relationships/customXml" Target="../customXml/item84.xml"/><Relationship Id="rId138" Type="http://schemas.openxmlformats.org/officeDocument/2006/relationships/slide" Target="slides/slide22.xml"/><Relationship Id="rId107" Type="http://schemas.openxmlformats.org/officeDocument/2006/relationships/customXml" Target="../customXml/item107.xml"/><Relationship Id="rId11" Type="http://schemas.openxmlformats.org/officeDocument/2006/relationships/customXml" Target="../customXml/item11.xml"/><Relationship Id="rId32" Type="http://schemas.openxmlformats.org/officeDocument/2006/relationships/customXml" Target="../customXml/item32.xml"/><Relationship Id="rId53" Type="http://schemas.openxmlformats.org/officeDocument/2006/relationships/customXml" Target="../customXml/item53.xml"/><Relationship Id="rId74" Type="http://schemas.openxmlformats.org/officeDocument/2006/relationships/customXml" Target="../customXml/item74.xml"/><Relationship Id="rId128" Type="http://schemas.openxmlformats.org/officeDocument/2006/relationships/slide" Target="slides/slide12.xml"/><Relationship Id="rId149" Type="http://schemas.openxmlformats.org/officeDocument/2006/relationships/notesMaster" Target="notesMasters/notesMaster1.xml"/><Relationship Id="rId5" Type="http://schemas.openxmlformats.org/officeDocument/2006/relationships/customXml" Target="../customXml/item5.xml"/><Relationship Id="rId95" Type="http://schemas.openxmlformats.org/officeDocument/2006/relationships/customXml" Target="../customXml/item95.xml"/><Relationship Id="rId22" Type="http://schemas.openxmlformats.org/officeDocument/2006/relationships/customXml" Target="../customXml/item22.xml"/><Relationship Id="rId27" Type="http://schemas.openxmlformats.org/officeDocument/2006/relationships/customXml" Target="../customXml/item27.xml"/><Relationship Id="rId43" Type="http://schemas.openxmlformats.org/officeDocument/2006/relationships/customXml" Target="../customXml/item43.xml"/><Relationship Id="rId48" Type="http://schemas.openxmlformats.org/officeDocument/2006/relationships/customXml" Target="../customXml/item48.xml"/><Relationship Id="rId64" Type="http://schemas.openxmlformats.org/officeDocument/2006/relationships/customXml" Target="../customXml/item64.xml"/><Relationship Id="rId69" Type="http://schemas.openxmlformats.org/officeDocument/2006/relationships/customXml" Target="../customXml/item69.xml"/><Relationship Id="rId113" Type="http://schemas.openxmlformats.org/officeDocument/2006/relationships/customXml" Target="../customXml/item113.xml"/><Relationship Id="rId118" Type="http://schemas.openxmlformats.org/officeDocument/2006/relationships/slide" Target="slides/slide2.xml"/><Relationship Id="rId134" Type="http://schemas.openxmlformats.org/officeDocument/2006/relationships/slide" Target="slides/slide18.xml"/><Relationship Id="rId139" Type="http://schemas.openxmlformats.org/officeDocument/2006/relationships/slide" Target="slides/slide23.xml"/><Relationship Id="rId80" Type="http://schemas.openxmlformats.org/officeDocument/2006/relationships/customXml" Target="../customXml/item80.xml"/><Relationship Id="rId85" Type="http://schemas.openxmlformats.org/officeDocument/2006/relationships/customXml" Target="../customXml/item85.xml"/><Relationship Id="rId150" Type="http://schemas.openxmlformats.org/officeDocument/2006/relationships/handoutMaster" Target="handoutMasters/handoutMaster1.xml"/><Relationship Id="rId155" Type="http://schemas.openxmlformats.org/officeDocument/2006/relationships/tableStyles" Target="tableStyles.xml"/><Relationship Id="rId12" Type="http://schemas.openxmlformats.org/officeDocument/2006/relationships/customXml" Target="../customXml/item12.xml"/><Relationship Id="rId17" Type="http://schemas.openxmlformats.org/officeDocument/2006/relationships/customXml" Target="../customXml/item17.xml"/><Relationship Id="rId33" Type="http://schemas.openxmlformats.org/officeDocument/2006/relationships/customXml" Target="../customXml/item33.xml"/><Relationship Id="rId38" Type="http://schemas.openxmlformats.org/officeDocument/2006/relationships/customXml" Target="../customXml/item38.xml"/><Relationship Id="rId59" Type="http://schemas.openxmlformats.org/officeDocument/2006/relationships/customXml" Target="../customXml/item59.xml"/><Relationship Id="rId103" Type="http://schemas.openxmlformats.org/officeDocument/2006/relationships/customXml" Target="../customXml/item103.xml"/><Relationship Id="rId108" Type="http://schemas.openxmlformats.org/officeDocument/2006/relationships/customXml" Target="../customXml/item108.xml"/><Relationship Id="rId124" Type="http://schemas.openxmlformats.org/officeDocument/2006/relationships/slide" Target="slides/slide8.xml"/><Relationship Id="rId129" Type="http://schemas.openxmlformats.org/officeDocument/2006/relationships/slide" Target="slides/slide13.xml"/><Relationship Id="rId54" Type="http://schemas.openxmlformats.org/officeDocument/2006/relationships/customXml" Target="../customXml/item54.xml"/><Relationship Id="rId70" Type="http://schemas.openxmlformats.org/officeDocument/2006/relationships/customXml" Target="../customXml/item70.xml"/><Relationship Id="rId75" Type="http://schemas.openxmlformats.org/officeDocument/2006/relationships/customXml" Target="../customXml/item75.xml"/><Relationship Id="rId91" Type="http://schemas.openxmlformats.org/officeDocument/2006/relationships/customXml" Target="../customXml/item91.xml"/><Relationship Id="rId96" Type="http://schemas.openxmlformats.org/officeDocument/2006/relationships/customXml" Target="../customXml/item96.xml"/><Relationship Id="rId140" Type="http://schemas.openxmlformats.org/officeDocument/2006/relationships/slide" Target="slides/slide24.xml"/><Relationship Id="rId145" Type="http://schemas.openxmlformats.org/officeDocument/2006/relationships/slide" Target="slides/slide29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23" Type="http://schemas.openxmlformats.org/officeDocument/2006/relationships/customXml" Target="../customXml/item23.xml"/><Relationship Id="rId28" Type="http://schemas.openxmlformats.org/officeDocument/2006/relationships/customXml" Target="../customXml/item28.xml"/><Relationship Id="rId49" Type="http://schemas.openxmlformats.org/officeDocument/2006/relationships/customXml" Target="../customXml/item49.xml"/><Relationship Id="rId114" Type="http://schemas.openxmlformats.org/officeDocument/2006/relationships/customXml" Target="../customXml/item114.xml"/><Relationship Id="rId119" Type="http://schemas.openxmlformats.org/officeDocument/2006/relationships/slide" Target="slides/slide3.xml"/><Relationship Id="rId44" Type="http://schemas.openxmlformats.org/officeDocument/2006/relationships/customXml" Target="../customXml/item44.xml"/><Relationship Id="rId60" Type="http://schemas.openxmlformats.org/officeDocument/2006/relationships/customXml" Target="../customXml/item60.xml"/><Relationship Id="rId65" Type="http://schemas.openxmlformats.org/officeDocument/2006/relationships/customXml" Target="../customXml/item65.xml"/><Relationship Id="rId81" Type="http://schemas.openxmlformats.org/officeDocument/2006/relationships/customXml" Target="../customXml/item81.xml"/><Relationship Id="rId86" Type="http://schemas.openxmlformats.org/officeDocument/2006/relationships/customXml" Target="../customXml/item86.xml"/><Relationship Id="rId130" Type="http://schemas.openxmlformats.org/officeDocument/2006/relationships/slide" Target="slides/slide14.xml"/><Relationship Id="rId135" Type="http://schemas.openxmlformats.org/officeDocument/2006/relationships/slide" Target="slides/slide19.xml"/><Relationship Id="rId151" Type="http://schemas.openxmlformats.org/officeDocument/2006/relationships/commentAuthors" Target="commentAuthors.xml"/><Relationship Id="rId13" Type="http://schemas.openxmlformats.org/officeDocument/2006/relationships/customXml" Target="../customXml/item13.xml"/><Relationship Id="rId18" Type="http://schemas.openxmlformats.org/officeDocument/2006/relationships/customXml" Target="../customXml/item18.xml"/><Relationship Id="rId39" Type="http://schemas.openxmlformats.org/officeDocument/2006/relationships/customXml" Target="../customXml/item39.xml"/><Relationship Id="rId109" Type="http://schemas.openxmlformats.org/officeDocument/2006/relationships/customXml" Target="../customXml/item109.xml"/><Relationship Id="rId34" Type="http://schemas.openxmlformats.org/officeDocument/2006/relationships/customXml" Target="../customXml/item34.xml"/><Relationship Id="rId50" Type="http://schemas.openxmlformats.org/officeDocument/2006/relationships/customXml" Target="../customXml/item50.xml"/><Relationship Id="rId55" Type="http://schemas.openxmlformats.org/officeDocument/2006/relationships/customXml" Target="../customXml/item55.xml"/><Relationship Id="rId76" Type="http://schemas.openxmlformats.org/officeDocument/2006/relationships/customXml" Target="../customXml/item76.xml"/><Relationship Id="rId97" Type="http://schemas.openxmlformats.org/officeDocument/2006/relationships/customXml" Target="../customXml/item97.xml"/><Relationship Id="rId104" Type="http://schemas.openxmlformats.org/officeDocument/2006/relationships/customXml" Target="../customXml/item104.xml"/><Relationship Id="rId120" Type="http://schemas.openxmlformats.org/officeDocument/2006/relationships/slide" Target="slides/slide4.xml"/><Relationship Id="rId125" Type="http://schemas.openxmlformats.org/officeDocument/2006/relationships/slide" Target="slides/slide9.xml"/><Relationship Id="rId141" Type="http://schemas.openxmlformats.org/officeDocument/2006/relationships/slide" Target="slides/slide25.xml"/><Relationship Id="rId146" Type="http://schemas.openxmlformats.org/officeDocument/2006/relationships/slide" Target="slides/slide30.xml"/><Relationship Id="rId7" Type="http://schemas.openxmlformats.org/officeDocument/2006/relationships/customXml" Target="../customXml/item7.xml"/><Relationship Id="rId71" Type="http://schemas.openxmlformats.org/officeDocument/2006/relationships/customXml" Target="../customXml/item71.xml"/><Relationship Id="rId92" Type="http://schemas.openxmlformats.org/officeDocument/2006/relationships/customXml" Target="../customXml/item92.xml"/><Relationship Id="rId2" Type="http://schemas.openxmlformats.org/officeDocument/2006/relationships/customXml" Target="../customXml/item2.xml"/><Relationship Id="rId29" Type="http://schemas.openxmlformats.org/officeDocument/2006/relationships/customXml" Target="../customXml/item29.xml"/><Relationship Id="rId24" Type="http://schemas.openxmlformats.org/officeDocument/2006/relationships/customXml" Target="../customXml/item24.xml"/><Relationship Id="rId40" Type="http://schemas.openxmlformats.org/officeDocument/2006/relationships/customXml" Target="../customXml/item40.xml"/><Relationship Id="rId45" Type="http://schemas.openxmlformats.org/officeDocument/2006/relationships/customXml" Target="../customXml/item45.xml"/><Relationship Id="rId66" Type="http://schemas.openxmlformats.org/officeDocument/2006/relationships/customXml" Target="../customXml/item66.xml"/><Relationship Id="rId87" Type="http://schemas.openxmlformats.org/officeDocument/2006/relationships/customXml" Target="../customXml/item87.xml"/><Relationship Id="rId110" Type="http://schemas.openxmlformats.org/officeDocument/2006/relationships/customXml" Target="../customXml/item110.xml"/><Relationship Id="rId115" Type="http://schemas.openxmlformats.org/officeDocument/2006/relationships/customXml" Target="../customXml/item115.xml"/><Relationship Id="rId131" Type="http://schemas.openxmlformats.org/officeDocument/2006/relationships/slide" Target="slides/slide15.xml"/><Relationship Id="rId136" Type="http://schemas.openxmlformats.org/officeDocument/2006/relationships/slide" Target="slides/slide20.xml"/><Relationship Id="rId61" Type="http://schemas.openxmlformats.org/officeDocument/2006/relationships/customXml" Target="../customXml/item61.xml"/><Relationship Id="rId82" Type="http://schemas.openxmlformats.org/officeDocument/2006/relationships/customXml" Target="../customXml/item82.xml"/><Relationship Id="rId152" Type="http://schemas.openxmlformats.org/officeDocument/2006/relationships/presProps" Target="presProps.xml"/><Relationship Id="rId19" Type="http://schemas.openxmlformats.org/officeDocument/2006/relationships/customXml" Target="../customXml/item19.xml"/><Relationship Id="rId14" Type="http://schemas.openxmlformats.org/officeDocument/2006/relationships/customXml" Target="../customXml/item14.xml"/><Relationship Id="rId30" Type="http://schemas.openxmlformats.org/officeDocument/2006/relationships/customXml" Target="../customXml/item30.xml"/><Relationship Id="rId35" Type="http://schemas.openxmlformats.org/officeDocument/2006/relationships/customXml" Target="../customXml/item35.xml"/><Relationship Id="rId56" Type="http://schemas.openxmlformats.org/officeDocument/2006/relationships/customXml" Target="../customXml/item56.xml"/><Relationship Id="rId77" Type="http://schemas.openxmlformats.org/officeDocument/2006/relationships/customXml" Target="../customXml/item77.xml"/><Relationship Id="rId100" Type="http://schemas.openxmlformats.org/officeDocument/2006/relationships/customXml" Target="../customXml/item100.xml"/><Relationship Id="rId105" Type="http://schemas.openxmlformats.org/officeDocument/2006/relationships/customXml" Target="../customXml/item105.xml"/><Relationship Id="rId126" Type="http://schemas.openxmlformats.org/officeDocument/2006/relationships/slide" Target="slides/slide10.xml"/><Relationship Id="rId147" Type="http://schemas.openxmlformats.org/officeDocument/2006/relationships/slide" Target="slides/slide31.xml"/><Relationship Id="rId8" Type="http://schemas.openxmlformats.org/officeDocument/2006/relationships/customXml" Target="../customXml/item8.xml"/><Relationship Id="rId51" Type="http://schemas.openxmlformats.org/officeDocument/2006/relationships/customXml" Target="../customXml/item51.xml"/><Relationship Id="rId72" Type="http://schemas.openxmlformats.org/officeDocument/2006/relationships/customXml" Target="../customXml/item72.xml"/><Relationship Id="rId93" Type="http://schemas.openxmlformats.org/officeDocument/2006/relationships/customXml" Target="../customXml/item93.xml"/><Relationship Id="rId98" Type="http://schemas.openxmlformats.org/officeDocument/2006/relationships/customXml" Target="../customXml/item98.xml"/><Relationship Id="rId121" Type="http://schemas.openxmlformats.org/officeDocument/2006/relationships/slide" Target="slides/slide5.xml"/><Relationship Id="rId142" Type="http://schemas.openxmlformats.org/officeDocument/2006/relationships/slide" Target="slides/slide26.xml"/><Relationship Id="rId3" Type="http://schemas.openxmlformats.org/officeDocument/2006/relationships/customXml" Target="../customXml/item3.xml"/><Relationship Id="rId25" Type="http://schemas.openxmlformats.org/officeDocument/2006/relationships/customXml" Target="../customXml/item25.xml"/><Relationship Id="rId46" Type="http://schemas.openxmlformats.org/officeDocument/2006/relationships/customXml" Target="../customXml/item46.xml"/><Relationship Id="rId67" Type="http://schemas.openxmlformats.org/officeDocument/2006/relationships/customXml" Target="../customXml/item67.xml"/><Relationship Id="rId116" Type="http://schemas.openxmlformats.org/officeDocument/2006/relationships/slideMaster" Target="slideMasters/slideMaster1.xml"/><Relationship Id="rId137" Type="http://schemas.openxmlformats.org/officeDocument/2006/relationships/slide" Target="slides/slide21.xml"/><Relationship Id="rId20" Type="http://schemas.openxmlformats.org/officeDocument/2006/relationships/customXml" Target="../customXml/item20.xml"/><Relationship Id="rId41" Type="http://schemas.openxmlformats.org/officeDocument/2006/relationships/customXml" Target="../customXml/item41.xml"/><Relationship Id="rId62" Type="http://schemas.openxmlformats.org/officeDocument/2006/relationships/customXml" Target="../customXml/item62.xml"/><Relationship Id="rId83" Type="http://schemas.openxmlformats.org/officeDocument/2006/relationships/customXml" Target="../customXml/item83.xml"/><Relationship Id="rId88" Type="http://schemas.openxmlformats.org/officeDocument/2006/relationships/customXml" Target="../customXml/item88.xml"/><Relationship Id="rId111" Type="http://schemas.openxmlformats.org/officeDocument/2006/relationships/customXml" Target="../customXml/item111.xml"/><Relationship Id="rId132" Type="http://schemas.openxmlformats.org/officeDocument/2006/relationships/slide" Target="slides/slide16.xml"/><Relationship Id="rId153" Type="http://schemas.openxmlformats.org/officeDocument/2006/relationships/viewProps" Target="viewProps.xml"/><Relationship Id="rId15" Type="http://schemas.openxmlformats.org/officeDocument/2006/relationships/customXml" Target="../customXml/item15.xml"/><Relationship Id="rId36" Type="http://schemas.openxmlformats.org/officeDocument/2006/relationships/customXml" Target="../customXml/item36.xml"/><Relationship Id="rId57" Type="http://schemas.openxmlformats.org/officeDocument/2006/relationships/customXml" Target="../customXml/item57.xml"/><Relationship Id="rId106" Type="http://schemas.openxmlformats.org/officeDocument/2006/relationships/customXml" Target="../customXml/item106.xml"/><Relationship Id="rId127" Type="http://schemas.openxmlformats.org/officeDocument/2006/relationships/slide" Target="slides/slide11.xml"/><Relationship Id="rId10" Type="http://schemas.openxmlformats.org/officeDocument/2006/relationships/customXml" Target="../customXml/item10.xml"/><Relationship Id="rId31" Type="http://schemas.openxmlformats.org/officeDocument/2006/relationships/customXml" Target="../customXml/item31.xml"/><Relationship Id="rId52" Type="http://schemas.openxmlformats.org/officeDocument/2006/relationships/customXml" Target="../customXml/item52.xml"/><Relationship Id="rId73" Type="http://schemas.openxmlformats.org/officeDocument/2006/relationships/customXml" Target="../customXml/item73.xml"/><Relationship Id="rId78" Type="http://schemas.openxmlformats.org/officeDocument/2006/relationships/customXml" Target="../customXml/item78.xml"/><Relationship Id="rId94" Type="http://schemas.openxmlformats.org/officeDocument/2006/relationships/customXml" Target="../customXml/item94.xml"/><Relationship Id="rId99" Type="http://schemas.openxmlformats.org/officeDocument/2006/relationships/customXml" Target="../customXml/item99.xml"/><Relationship Id="rId101" Type="http://schemas.openxmlformats.org/officeDocument/2006/relationships/customXml" Target="../customXml/item101.xml"/><Relationship Id="rId122" Type="http://schemas.openxmlformats.org/officeDocument/2006/relationships/slide" Target="slides/slide6.xml"/><Relationship Id="rId143" Type="http://schemas.openxmlformats.org/officeDocument/2006/relationships/slide" Target="slides/slide27.xml"/><Relationship Id="rId148" Type="http://schemas.openxmlformats.org/officeDocument/2006/relationships/slide" Target="slides/slide32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26" Type="http://schemas.openxmlformats.org/officeDocument/2006/relationships/customXml" Target="../customXml/item26.xml"/><Relationship Id="rId47" Type="http://schemas.openxmlformats.org/officeDocument/2006/relationships/customXml" Target="../customXml/item47.xml"/><Relationship Id="rId68" Type="http://schemas.openxmlformats.org/officeDocument/2006/relationships/customXml" Target="../customXml/item68.xml"/><Relationship Id="rId89" Type="http://schemas.openxmlformats.org/officeDocument/2006/relationships/customXml" Target="../customXml/item89.xml"/><Relationship Id="rId112" Type="http://schemas.openxmlformats.org/officeDocument/2006/relationships/customXml" Target="../customXml/item112.xml"/><Relationship Id="rId133" Type="http://schemas.openxmlformats.org/officeDocument/2006/relationships/slide" Target="slides/slide17.xml"/><Relationship Id="rId154" Type="http://schemas.openxmlformats.org/officeDocument/2006/relationships/theme" Target="theme/theme1.xml"/><Relationship Id="rId16" Type="http://schemas.openxmlformats.org/officeDocument/2006/relationships/customXml" Target="../customXml/item16.xml"/><Relationship Id="rId37" Type="http://schemas.openxmlformats.org/officeDocument/2006/relationships/customXml" Target="../customXml/item37.xml"/><Relationship Id="rId58" Type="http://schemas.openxmlformats.org/officeDocument/2006/relationships/customXml" Target="../customXml/item58.xml"/><Relationship Id="rId79" Type="http://schemas.openxmlformats.org/officeDocument/2006/relationships/customXml" Target="../customXml/item79.xml"/><Relationship Id="rId102" Type="http://schemas.openxmlformats.org/officeDocument/2006/relationships/customXml" Target="../customXml/item102.xml"/><Relationship Id="rId123" Type="http://schemas.openxmlformats.org/officeDocument/2006/relationships/slide" Target="slides/slide7.xml"/><Relationship Id="rId144" Type="http://schemas.openxmlformats.org/officeDocument/2006/relationships/slide" Target="slides/slide28.xml"/><Relationship Id="rId90" Type="http://schemas.openxmlformats.org/officeDocument/2006/relationships/customXml" Target="../customXml/item9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10BF970-B986-4C46-9BFF-0E49669B8933}" type="datetimeFigureOut">
              <a:rPr lang="es-CO" smtClean="0"/>
              <a:pPr/>
              <a:t>21/12/2017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06A9BC3-8CFE-496B-91C3-6498A4AF7938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194694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F234086-DCDE-43B1-86C0-7E0F81510A77}" type="datetimeFigureOut">
              <a:rPr lang="es-ES" smtClean="0"/>
              <a:pPr/>
              <a:t>21/12/2017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8AE9FC9-A74B-44D3-A890-6BB65FC9DEF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9072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043" y="2130426"/>
            <a:ext cx="10359152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086" y="3886200"/>
            <a:ext cx="8531067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615DE-3D0F-4EE1-B1A7-DED8F4937CF5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21/12/2017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6390E-A369-47C8-82AD-D961993E8F0F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506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615DE-3D0F-4EE1-B1A7-DED8F4937CF5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21/12/2017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6390E-A369-47C8-82AD-D961993E8F0F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846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2708" y="4406901"/>
            <a:ext cx="10359152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2708" y="2906713"/>
            <a:ext cx="10359152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615DE-3D0F-4EE1-B1A7-DED8F4937CF5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21/12/2017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6390E-A369-47C8-82AD-D961993E8F0F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318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362" y="1600201"/>
            <a:ext cx="538269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5179" y="1600201"/>
            <a:ext cx="538269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615DE-3D0F-4EE1-B1A7-DED8F4937CF5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21/12/2017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6390E-A369-47C8-82AD-D961993E8F0F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131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362" y="1535113"/>
            <a:ext cx="53848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362" y="2174875"/>
            <a:ext cx="53848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0949" y="1535113"/>
            <a:ext cx="538692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0949" y="2174875"/>
            <a:ext cx="538692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615DE-3D0F-4EE1-B1A7-DED8F4937CF5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21/12/2017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6390E-A369-47C8-82AD-D961993E8F0F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689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615DE-3D0F-4EE1-B1A7-DED8F4937CF5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21/12/2017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6390E-A369-47C8-82AD-D961993E8F0F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556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615DE-3D0F-4EE1-B1A7-DED8F4937CF5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21/12/2017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6390E-A369-47C8-82AD-D961993E8F0F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333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363" y="273050"/>
            <a:ext cx="4009517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4871" y="273051"/>
            <a:ext cx="681300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363" y="1435101"/>
            <a:ext cx="4009517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615DE-3D0F-4EE1-B1A7-DED8F4937CF5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21/12/2017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6390E-A369-47C8-82AD-D961993E8F0F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80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8784" y="4800600"/>
            <a:ext cx="731234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8784" y="612775"/>
            <a:ext cx="7312343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8784" y="5367338"/>
            <a:ext cx="731234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615DE-3D0F-4EE1-B1A7-DED8F4937CF5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21/12/2017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6390E-A369-47C8-82AD-D961993E8F0F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0950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615DE-3D0F-4EE1-B1A7-DED8F4937CF5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21/12/2017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6390E-A369-47C8-82AD-D961993E8F0F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329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5747" y="274639"/>
            <a:ext cx="2742129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362" y="274639"/>
            <a:ext cx="8023265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615DE-3D0F-4EE1-B1A7-DED8F4937CF5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21/12/2017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6390E-A369-47C8-82AD-D961993E8F0F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5889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 userDrawn="1"/>
        </p:nvSpPr>
        <p:spPr>
          <a:xfrm>
            <a:off x="0" y="2429376"/>
            <a:ext cx="12187238" cy="1253613"/>
          </a:xfrm>
          <a:prstGeom prst="rect">
            <a:avLst/>
          </a:prstGeom>
          <a:solidFill>
            <a:srgbClr val="3B6F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800" dirty="0"/>
          </a:p>
        </p:txBody>
      </p:sp>
      <p:sp>
        <p:nvSpPr>
          <p:cNvPr id="13" name="Marcador de texto 11"/>
          <p:cNvSpPr>
            <a:spLocks noGrp="1"/>
          </p:cNvSpPr>
          <p:nvPr>
            <p:ph type="body" sz="quarter" idx="10" hasCustomPrompt="1"/>
          </p:nvPr>
        </p:nvSpPr>
        <p:spPr>
          <a:xfrm>
            <a:off x="7240270" y="2700836"/>
            <a:ext cx="4327029" cy="768350"/>
          </a:xfrm>
          <a:prstGeom prst="rect">
            <a:avLst/>
          </a:prstGeom>
        </p:spPr>
        <p:txBody>
          <a:bodyPr vert="horz"/>
          <a:lstStyle>
            <a:lvl1pPr marL="0" indent="0" algn="r">
              <a:buNone/>
              <a:defRPr sz="4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s-ES" dirty="0"/>
              <a:t>Capítulo</a:t>
            </a:r>
          </a:p>
        </p:txBody>
      </p:sp>
      <p:pic>
        <p:nvPicPr>
          <p:cNvPr id="2" name="Imagen 1" descr="Plantilla-0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411" y="5676474"/>
            <a:ext cx="3735911" cy="704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149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contenido 13"/>
          <p:cNvSpPr>
            <a:spLocks noGrp="1"/>
          </p:cNvSpPr>
          <p:nvPr>
            <p:ph sz="quarter" idx="11"/>
          </p:nvPr>
        </p:nvSpPr>
        <p:spPr>
          <a:xfrm>
            <a:off x="6039753" y="1696767"/>
            <a:ext cx="5754333" cy="3629027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6" name="Marcador de posición de imagen 11"/>
          <p:cNvSpPr>
            <a:spLocks noGrp="1"/>
          </p:cNvSpPr>
          <p:nvPr>
            <p:ph type="pic" sz="quarter" idx="12"/>
          </p:nvPr>
        </p:nvSpPr>
        <p:spPr>
          <a:xfrm>
            <a:off x="411657" y="1697484"/>
            <a:ext cx="5441696" cy="362902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endParaRPr lang="es-ES" dirty="0"/>
          </a:p>
        </p:txBody>
      </p:sp>
      <p:sp>
        <p:nvSpPr>
          <p:cNvPr id="7" name="6 Rectángulo"/>
          <p:cNvSpPr/>
          <p:nvPr userDrawn="1"/>
        </p:nvSpPr>
        <p:spPr>
          <a:xfrm>
            <a:off x="0" y="704635"/>
            <a:ext cx="5853353" cy="614526"/>
          </a:xfrm>
          <a:prstGeom prst="rect">
            <a:avLst/>
          </a:prstGeom>
          <a:solidFill>
            <a:srgbClr val="3B6F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800" dirty="0"/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411656" y="794773"/>
            <a:ext cx="5135940" cy="442453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s-ES_tradnl" dirty="0"/>
              <a:t>Título</a:t>
            </a:r>
            <a:endParaRPr lang="es-ES" dirty="0"/>
          </a:p>
        </p:txBody>
      </p:sp>
      <p:pic>
        <p:nvPicPr>
          <p:cNvPr id="8" name="Imagen 7" descr="Plantilla-0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411" y="5676474"/>
            <a:ext cx="3735911" cy="704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3423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contenido 13"/>
          <p:cNvSpPr>
            <a:spLocks noGrp="1"/>
          </p:cNvSpPr>
          <p:nvPr>
            <p:ph sz="quarter" idx="11"/>
          </p:nvPr>
        </p:nvSpPr>
        <p:spPr>
          <a:xfrm>
            <a:off x="6039753" y="1696767"/>
            <a:ext cx="5754333" cy="3629027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6" name="Marcador de posición de imagen 11"/>
          <p:cNvSpPr>
            <a:spLocks noGrp="1"/>
          </p:cNvSpPr>
          <p:nvPr>
            <p:ph type="pic" sz="quarter" idx="12"/>
          </p:nvPr>
        </p:nvSpPr>
        <p:spPr>
          <a:xfrm>
            <a:off x="411657" y="1697484"/>
            <a:ext cx="5441696" cy="362902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endParaRPr lang="es-ES" dirty="0"/>
          </a:p>
        </p:txBody>
      </p:sp>
      <p:sp>
        <p:nvSpPr>
          <p:cNvPr id="7" name="6 Rectángulo"/>
          <p:cNvSpPr/>
          <p:nvPr userDrawn="1"/>
        </p:nvSpPr>
        <p:spPr>
          <a:xfrm>
            <a:off x="0" y="704635"/>
            <a:ext cx="5853353" cy="614526"/>
          </a:xfrm>
          <a:prstGeom prst="rect">
            <a:avLst/>
          </a:prstGeom>
          <a:solidFill>
            <a:srgbClr val="3B6F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800" dirty="0"/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411656" y="794773"/>
            <a:ext cx="5135940" cy="442453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s-ES_tradnl" dirty="0"/>
              <a:t>Título</a:t>
            </a:r>
            <a:endParaRPr lang="es-ES" dirty="0"/>
          </a:p>
        </p:txBody>
      </p:sp>
      <p:pic>
        <p:nvPicPr>
          <p:cNvPr id="8" name="Imagen 7" descr="Plantilla-0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411" y="5676474"/>
            <a:ext cx="3735911" cy="704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8781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contenido 13"/>
          <p:cNvSpPr>
            <a:spLocks noGrp="1"/>
          </p:cNvSpPr>
          <p:nvPr>
            <p:ph sz="quarter" idx="11"/>
          </p:nvPr>
        </p:nvSpPr>
        <p:spPr>
          <a:xfrm>
            <a:off x="6039753" y="1696767"/>
            <a:ext cx="5754333" cy="3629027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6" name="Marcador de posición de imagen 11"/>
          <p:cNvSpPr>
            <a:spLocks noGrp="1"/>
          </p:cNvSpPr>
          <p:nvPr>
            <p:ph type="pic" sz="quarter" idx="12"/>
          </p:nvPr>
        </p:nvSpPr>
        <p:spPr>
          <a:xfrm>
            <a:off x="411657" y="1697484"/>
            <a:ext cx="5441696" cy="362902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endParaRPr lang="es-ES" dirty="0"/>
          </a:p>
        </p:txBody>
      </p:sp>
      <p:sp>
        <p:nvSpPr>
          <p:cNvPr id="7" name="6 Rectángulo"/>
          <p:cNvSpPr/>
          <p:nvPr userDrawn="1"/>
        </p:nvSpPr>
        <p:spPr>
          <a:xfrm>
            <a:off x="0" y="704635"/>
            <a:ext cx="5853353" cy="614526"/>
          </a:xfrm>
          <a:prstGeom prst="rect">
            <a:avLst/>
          </a:prstGeom>
          <a:solidFill>
            <a:srgbClr val="3B6F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800" dirty="0"/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411656" y="794773"/>
            <a:ext cx="5135940" cy="442453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s-ES_tradnl" dirty="0"/>
              <a:t>Título</a:t>
            </a:r>
            <a:endParaRPr lang="es-ES" dirty="0"/>
          </a:p>
        </p:txBody>
      </p:sp>
      <p:pic>
        <p:nvPicPr>
          <p:cNvPr id="8" name="Imagen 7" descr="Plantilla-0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411" y="5676474"/>
            <a:ext cx="3735911" cy="704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3921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contenido 13"/>
          <p:cNvSpPr>
            <a:spLocks noGrp="1"/>
          </p:cNvSpPr>
          <p:nvPr>
            <p:ph sz="quarter" idx="11"/>
          </p:nvPr>
        </p:nvSpPr>
        <p:spPr>
          <a:xfrm>
            <a:off x="6039753" y="1696767"/>
            <a:ext cx="5754333" cy="3629027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6" name="Marcador de posición de imagen 11"/>
          <p:cNvSpPr>
            <a:spLocks noGrp="1"/>
          </p:cNvSpPr>
          <p:nvPr>
            <p:ph type="pic" sz="quarter" idx="12"/>
          </p:nvPr>
        </p:nvSpPr>
        <p:spPr>
          <a:xfrm>
            <a:off x="411657" y="1697484"/>
            <a:ext cx="5441696" cy="362902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endParaRPr lang="es-ES" dirty="0"/>
          </a:p>
        </p:txBody>
      </p:sp>
      <p:sp>
        <p:nvSpPr>
          <p:cNvPr id="7" name="6 Rectángulo"/>
          <p:cNvSpPr/>
          <p:nvPr userDrawn="1"/>
        </p:nvSpPr>
        <p:spPr>
          <a:xfrm>
            <a:off x="0" y="704635"/>
            <a:ext cx="5853353" cy="614526"/>
          </a:xfrm>
          <a:prstGeom prst="rect">
            <a:avLst/>
          </a:prstGeom>
          <a:solidFill>
            <a:srgbClr val="3B6F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800" dirty="0"/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411656" y="794773"/>
            <a:ext cx="5135940" cy="442453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s-ES_tradnl" dirty="0"/>
              <a:t>Título</a:t>
            </a:r>
            <a:endParaRPr lang="es-ES" dirty="0"/>
          </a:p>
        </p:txBody>
      </p:sp>
      <p:pic>
        <p:nvPicPr>
          <p:cNvPr id="8" name="Imagen 7" descr="Plantilla-0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411" y="5676474"/>
            <a:ext cx="3735911" cy="704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6424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contenido 13"/>
          <p:cNvSpPr>
            <a:spLocks noGrp="1"/>
          </p:cNvSpPr>
          <p:nvPr>
            <p:ph sz="quarter" idx="11"/>
          </p:nvPr>
        </p:nvSpPr>
        <p:spPr>
          <a:xfrm>
            <a:off x="6039753" y="1696767"/>
            <a:ext cx="5754333" cy="3629027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6" name="Marcador de posición de imagen 11"/>
          <p:cNvSpPr>
            <a:spLocks noGrp="1"/>
          </p:cNvSpPr>
          <p:nvPr>
            <p:ph type="pic" sz="quarter" idx="12"/>
          </p:nvPr>
        </p:nvSpPr>
        <p:spPr>
          <a:xfrm>
            <a:off x="411657" y="1697484"/>
            <a:ext cx="5441696" cy="362902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endParaRPr lang="es-ES" dirty="0"/>
          </a:p>
        </p:txBody>
      </p:sp>
      <p:sp>
        <p:nvSpPr>
          <p:cNvPr id="7" name="6 Rectángulo"/>
          <p:cNvSpPr/>
          <p:nvPr userDrawn="1"/>
        </p:nvSpPr>
        <p:spPr>
          <a:xfrm>
            <a:off x="0" y="704635"/>
            <a:ext cx="5853353" cy="614526"/>
          </a:xfrm>
          <a:prstGeom prst="rect">
            <a:avLst/>
          </a:prstGeom>
          <a:solidFill>
            <a:srgbClr val="3B6F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800" dirty="0"/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411656" y="794773"/>
            <a:ext cx="5135940" cy="442453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s-ES_tradnl" dirty="0"/>
              <a:t>Título</a:t>
            </a:r>
            <a:endParaRPr lang="es-ES" dirty="0"/>
          </a:p>
        </p:txBody>
      </p:sp>
      <p:pic>
        <p:nvPicPr>
          <p:cNvPr id="8" name="Imagen 7" descr="Plantilla-0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411" y="5676474"/>
            <a:ext cx="3735911" cy="704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369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 userDrawn="1"/>
        </p:nvSpPr>
        <p:spPr>
          <a:xfrm>
            <a:off x="0" y="2429376"/>
            <a:ext cx="12187238" cy="1253613"/>
          </a:xfrm>
          <a:prstGeom prst="rect">
            <a:avLst/>
          </a:prstGeom>
          <a:solidFill>
            <a:srgbClr val="3B6F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800" dirty="0"/>
          </a:p>
        </p:txBody>
      </p:sp>
      <p:sp>
        <p:nvSpPr>
          <p:cNvPr id="13" name="Marcador de texto 11"/>
          <p:cNvSpPr>
            <a:spLocks noGrp="1"/>
          </p:cNvSpPr>
          <p:nvPr>
            <p:ph type="body" sz="quarter" idx="10" hasCustomPrompt="1"/>
          </p:nvPr>
        </p:nvSpPr>
        <p:spPr>
          <a:xfrm>
            <a:off x="7240270" y="2700836"/>
            <a:ext cx="4327029" cy="768350"/>
          </a:xfrm>
          <a:prstGeom prst="rect">
            <a:avLst/>
          </a:prstGeom>
        </p:spPr>
        <p:txBody>
          <a:bodyPr vert="horz"/>
          <a:lstStyle>
            <a:lvl1pPr marL="0" indent="0" algn="r">
              <a:buNone/>
              <a:defRPr sz="4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s-ES" dirty="0"/>
              <a:t>Capítulo</a:t>
            </a:r>
          </a:p>
        </p:txBody>
      </p:sp>
      <p:pic>
        <p:nvPicPr>
          <p:cNvPr id="2" name="Imagen 1" descr="Plantilla-0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411" y="5676474"/>
            <a:ext cx="3735911" cy="704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8811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contenido 13"/>
          <p:cNvSpPr>
            <a:spLocks noGrp="1"/>
          </p:cNvSpPr>
          <p:nvPr>
            <p:ph sz="quarter" idx="11"/>
          </p:nvPr>
        </p:nvSpPr>
        <p:spPr>
          <a:xfrm>
            <a:off x="6039753" y="1696767"/>
            <a:ext cx="5754333" cy="3629027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6" name="Marcador de posición de imagen 11"/>
          <p:cNvSpPr>
            <a:spLocks noGrp="1"/>
          </p:cNvSpPr>
          <p:nvPr>
            <p:ph type="pic" sz="quarter" idx="12"/>
          </p:nvPr>
        </p:nvSpPr>
        <p:spPr>
          <a:xfrm>
            <a:off x="411657" y="1697484"/>
            <a:ext cx="5441696" cy="362902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endParaRPr lang="es-ES" dirty="0"/>
          </a:p>
        </p:txBody>
      </p:sp>
      <p:sp>
        <p:nvSpPr>
          <p:cNvPr id="7" name="6 Rectángulo"/>
          <p:cNvSpPr/>
          <p:nvPr userDrawn="1"/>
        </p:nvSpPr>
        <p:spPr>
          <a:xfrm>
            <a:off x="0" y="704635"/>
            <a:ext cx="5853353" cy="614526"/>
          </a:xfrm>
          <a:prstGeom prst="rect">
            <a:avLst/>
          </a:prstGeom>
          <a:solidFill>
            <a:srgbClr val="3B6F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800" dirty="0"/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411656" y="794773"/>
            <a:ext cx="5135940" cy="442453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s-ES_tradnl" dirty="0"/>
              <a:t>Título</a:t>
            </a:r>
            <a:endParaRPr lang="es-ES" dirty="0"/>
          </a:p>
        </p:txBody>
      </p:sp>
      <p:pic>
        <p:nvPicPr>
          <p:cNvPr id="8" name="Imagen 7" descr="Plantilla-0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411" y="5676474"/>
            <a:ext cx="3735911" cy="704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072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362" y="274638"/>
            <a:ext cx="1096851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362" y="1600201"/>
            <a:ext cx="1096851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362" y="6356351"/>
            <a:ext cx="28436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A615DE-3D0F-4EE1-B1A7-DED8F4937CF5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21/12/2017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3973" y="6356351"/>
            <a:ext cx="38592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4187" y="6356351"/>
            <a:ext cx="28436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86390E-A369-47C8-82AD-D961993E8F0F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579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20" r:id="rId18"/>
    <p:sldLayoutId id="2147483721" r:id="rId19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2647034" y="2484378"/>
            <a:ext cx="7764464" cy="768350"/>
          </a:xfrm>
        </p:spPr>
        <p:txBody>
          <a:bodyPr>
            <a:normAutofit/>
          </a:bodyPr>
          <a:lstStyle/>
          <a:p>
            <a:r>
              <a:rPr lang="es-CO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Plan </a:t>
            </a:r>
            <a:r>
              <a:rPr lang="es-CO" sz="3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Acción 2018</a:t>
            </a:r>
            <a:endParaRPr lang="es-CO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s-ES" sz="3600" dirty="0"/>
          </a:p>
        </p:txBody>
      </p:sp>
    </p:spTree>
    <p:extLst>
      <p:ext uri="{BB962C8B-B14F-4D97-AF65-F5344CB8AC3E}">
        <p14:creationId xmlns:p14="http://schemas.microsoft.com/office/powerpoint/2010/main" val="2690053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dirty="0"/>
              <a:t>Misión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830482" y="2134134"/>
            <a:ext cx="81805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 máxima autoridad de tierras. consolidar y mantener el ordenamiento social de la propiedad rural, para mejorar las condiciones de vida de la población.</a:t>
            </a:r>
          </a:p>
        </p:txBody>
      </p:sp>
      <p:pic>
        <p:nvPicPr>
          <p:cNvPr id="2050" name="Picture 2" descr="http://ecampus.4cif.com/pluginfile.php/108/mod_page/content/1/empresa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2437" y="3334462"/>
            <a:ext cx="3198322" cy="273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76784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dirty="0"/>
              <a:t>Visión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982147" y="2210774"/>
            <a:ext cx="416584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 el año 2030 la Agencia Nacional de Tierras habrá ordenado socialmente todo el territorio rural del país.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260789" y="3060701"/>
            <a:ext cx="3265398" cy="1999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84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dirty="0"/>
              <a:t>Mapa de Procesos</a:t>
            </a:r>
          </a:p>
        </p:txBody>
      </p:sp>
      <p:pic>
        <p:nvPicPr>
          <p:cNvPr id="5" name="Imagen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155" y="1412776"/>
            <a:ext cx="7776864" cy="51125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3736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dirty="0"/>
              <a:t>Proyectos Estratégicos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411657" y="1562946"/>
            <a:ext cx="1065051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3200" b="1" i="1" dirty="0"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vocación para construir una identidad organizacional diferencial para producir el Ordenamiento Social de la Propiedad Rural en Colombia para una paz estable y duradera.</a:t>
            </a:r>
          </a:p>
          <a:p>
            <a:pPr algn="just"/>
            <a:endParaRPr lang="es-CO" sz="3200" dirty="0">
              <a:latin typeface="Arial Narrow" panose="020B0606020202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612900" indent="-285750" algn="just">
              <a:buBlip>
                <a:blip r:embed="rId2"/>
              </a:buBlip>
            </a:pPr>
            <a:r>
              <a:rPr lang="es-ES" sz="2800" b="1" dirty="0"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Nombre del primer proyecto</a:t>
            </a:r>
            <a:r>
              <a:rPr lang="es-ES" sz="2800" dirty="0"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Atención de la cuestión no resuelta de la propiedad sobre la tierra.</a:t>
            </a:r>
            <a:endParaRPr lang="es-CO" sz="2800" dirty="0">
              <a:latin typeface="Arial Narrow" panose="020B0606020202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612900" indent="-285750" algn="just">
              <a:buBlip>
                <a:blip r:embed="rId2"/>
              </a:buBlip>
            </a:pPr>
            <a:r>
              <a:rPr lang="es-ES" sz="2800" b="1" dirty="0"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Nombre del segundo proyecto</a:t>
            </a:r>
            <a:r>
              <a:rPr lang="es-ES" sz="2800" dirty="0"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Priorización de los territorios más afectados por el conflicto. la  miseria y el abandono (barrido predial).</a:t>
            </a:r>
            <a:endParaRPr lang="es-CO" sz="2800" dirty="0">
              <a:latin typeface="Arial Narrow" panose="020B0606020202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44193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sz="2000" dirty="0"/>
              <a:t>Pilares Estratégicos de la Visión</a:t>
            </a: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1727995" y="1462089"/>
            <a:ext cx="8645525" cy="4192587"/>
          </a:xfrm>
          <a:prstGeom prst="roundRect">
            <a:avLst>
              <a:gd name="adj" fmla="val 1116"/>
            </a:avLst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endParaRPr lang="de-CH" altLang="es-MX" sz="140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1772641" y="1695411"/>
            <a:ext cx="2138458" cy="55399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>
            <a:spAutoFit/>
          </a:bodyPr>
          <a:lstStyle>
            <a:lvl1pPr eaLnBrk="0" hangingPunct="0">
              <a:defRPr sz="1600">
                <a:solidFill>
                  <a:srgbClr val="000000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 sz="1600">
                <a:solidFill>
                  <a:srgbClr val="000000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>
                <a:solidFill>
                  <a:srgbClr val="000000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>
                <a:solidFill>
                  <a:srgbClr val="000000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>
                <a:solidFill>
                  <a:srgbClr val="000000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GB" sz="1200" b="1" dirty="0">
                <a:solidFill>
                  <a:srgbClr val="FFC000"/>
                </a:solidFill>
              </a:rPr>
              <a:t>GRANDES DIRECCIONADORES ESTRATÉGICOS ANT</a:t>
            </a:r>
          </a:p>
        </p:txBody>
      </p:sp>
      <p:grpSp>
        <p:nvGrpSpPr>
          <p:cNvPr id="8" name="Group 58"/>
          <p:cNvGrpSpPr>
            <a:grpSpLocks/>
          </p:cNvGrpSpPr>
          <p:nvPr/>
        </p:nvGrpSpPr>
        <p:grpSpPr bwMode="auto">
          <a:xfrm>
            <a:off x="2341098" y="1962097"/>
            <a:ext cx="7074928" cy="3268442"/>
            <a:chOff x="880" y="1515"/>
            <a:chExt cx="3992" cy="1685"/>
          </a:xfrm>
        </p:grpSpPr>
        <p:sp>
          <p:nvSpPr>
            <p:cNvPr id="9" name="Oval 59"/>
            <p:cNvSpPr>
              <a:spLocks noChangeArrowheads="1"/>
            </p:cNvSpPr>
            <p:nvPr/>
          </p:nvSpPr>
          <p:spPr bwMode="auto">
            <a:xfrm>
              <a:off x="880" y="1515"/>
              <a:ext cx="3992" cy="1685"/>
            </a:xfrm>
            <a:prstGeom prst="ellipse">
              <a:avLst/>
            </a:prstGeom>
            <a:noFill/>
            <a:ln w="28575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/>
              <a:endParaRPr lang="de-CH" altLang="es-MX" sz="1400"/>
            </a:p>
          </p:txBody>
        </p:sp>
        <p:sp>
          <p:nvSpPr>
            <p:cNvPr id="10" name="AutoShape 60"/>
            <p:cNvSpPr>
              <a:spLocks noChangeArrowheads="1"/>
            </p:cNvSpPr>
            <p:nvPr/>
          </p:nvSpPr>
          <p:spPr bwMode="auto">
            <a:xfrm rot="5033196" flipV="1">
              <a:off x="3507" y="3109"/>
              <a:ext cx="85" cy="80"/>
            </a:xfrm>
            <a:prstGeom prst="triangle">
              <a:avLst>
                <a:gd name="adj" fmla="val 50000"/>
              </a:avLst>
            </a:prstGeom>
            <a:solidFill>
              <a:schemeClr val="accent3">
                <a:lumMod val="75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xtLst/>
          </p:spPr>
          <p:txBody>
            <a:bodyPr wrap="none" anchor="ctr"/>
            <a:lstStyle/>
            <a:p>
              <a:pPr eaLnBrk="0" hangingPunct="0"/>
              <a:endParaRPr lang="de-CH" altLang="es-MX" sz="1400"/>
            </a:p>
          </p:txBody>
        </p:sp>
        <p:sp>
          <p:nvSpPr>
            <p:cNvPr id="11" name="AutoShape 61"/>
            <p:cNvSpPr>
              <a:spLocks noChangeArrowheads="1"/>
            </p:cNvSpPr>
            <p:nvPr/>
          </p:nvSpPr>
          <p:spPr bwMode="auto">
            <a:xfrm rot="19719272" flipV="1">
              <a:off x="4690" y="2001"/>
              <a:ext cx="85" cy="80"/>
            </a:xfrm>
            <a:prstGeom prst="triangle">
              <a:avLst>
                <a:gd name="adj" fmla="val 50000"/>
              </a:avLst>
            </a:prstGeom>
            <a:solidFill>
              <a:schemeClr val="accent3">
                <a:lumMod val="75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xtLst/>
          </p:spPr>
          <p:txBody>
            <a:bodyPr wrap="none" anchor="ctr"/>
            <a:lstStyle/>
            <a:p>
              <a:pPr eaLnBrk="0" hangingPunct="0"/>
              <a:endParaRPr lang="de-CH" altLang="es-MX" sz="1400"/>
            </a:p>
          </p:txBody>
        </p:sp>
        <p:sp>
          <p:nvSpPr>
            <p:cNvPr id="12" name="AutoShape 62"/>
            <p:cNvSpPr>
              <a:spLocks noChangeArrowheads="1"/>
            </p:cNvSpPr>
            <p:nvPr/>
          </p:nvSpPr>
          <p:spPr bwMode="auto">
            <a:xfrm rot="19719272" flipH="1">
              <a:off x="906" y="2539"/>
              <a:ext cx="85" cy="80"/>
            </a:xfrm>
            <a:prstGeom prst="triangle">
              <a:avLst>
                <a:gd name="adj" fmla="val 50000"/>
              </a:avLst>
            </a:prstGeom>
            <a:solidFill>
              <a:schemeClr val="accent3">
                <a:lumMod val="75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xtLst/>
          </p:spPr>
          <p:txBody>
            <a:bodyPr wrap="none" anchor="ctr"/>
            <a:lstStyle/>
            <a:p>
              <a:pPr eaLnBrk="0" hangingPunct="0"/>
              <a:endParaRPr lang="de-CH" altLang="es-MX" sz="1400"/>
            </a:p>
          </p:txBody>
        </p:sp>
        <p:sp>
          <p:nvSpPr>
            <p:cNvPr id="13" name="AutoShape 63"/>
            <p:cNvSpPr>
              <a:spLocks noChangeArrowheads="1"/>
            </p:cNvSpPr>
            <p:nvPr/>
          </p:nvSpPr>
          <p:spPr bwMode="auto">
            <a:xfrm rot="5033196" flipH="1">
              <a:off x="2163" y="1523"/>
              <a:ext cx="85" cy="80"/>
            </a:xfrm>
            <a:prstGeom prst="triangle">
              <a:avLst>
                <a:gd name="adj" fmla="val 50000"/>
              </a:avLst>
            </a:prstGeom>
            <a:solidFill>
              <a:schemeClr val="accent3">
                <a:lumMod val="75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xtLst/>
          </p:spPr>
          <p:txBody>
            <a:bodyPr wrap="none" anchor="ctr"/>
            <a:lstStyle/>
            <a:p>
              <a:pPr eaLnBrk="0" hangingPunct="0"/>
              <a:endParaRPr lang="de-CH" altLang="es-MX" sz="1400"/>
            </a:p>
          </p:txBody>
        </p:sp>
      </p:grpSp>
      <p:sp>
        <p:nvSpPr>
          <p:cNvPr id="14" name="Text Box 15"/>
          <p:cNvSpPr txBox="1">
            <a:spLocks noChangeArrowheads="1"/>
          </p:cNvSpPr>
          <p:nvPr/>
        </p:nvSpPr>
        <p:spPr bwMode="auto">
          <a:xfrm>
            <a:off x="4131470" y="5545140"/>
            <a:ext cx="5267549" cy="8079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77800" indent="-1778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es-CO" altLang="es-MX" sz="1050" dirty="0">
                <a:solidFill>
                  <a:srgbClr val="000000"/>
                </a:solidFill>
                <a:ea typeface="MS PGothic" pitchFamily="34" charset="-128"/>
              </a:rPr>
              <a:t>Desarrollar el modelo de atención por oferta (Barrido Predial).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es-CO" altLang="es-MX" sz="1050" dirty="0">
                <a:solidFill>
                  <a:srgbClr val="000000"/>
                </a:solidFill>
                <a:ea typeface="MS PGothic" pitchFamily="34" charset="-128"/>
              </a:rPr>
              <a:t>Diseñar y ejecutar un proyecto para la descongestión.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es-CO" altLang="es-MX" sz="1050" dirty="0">
                <a:solidFill>
                  <a:srgbClr val="000000"/>
                </a:solidFill>
                <a:ea typeface="MS PGothic" pitchFamily="34" charset="-128"/>
              </a:rPr>
              <a:t>Crear una cultura de gestión por procesos que garantice la entrega de productos y servicios en términos de calidad. oportunidad  y orientada al ciudadano. (Acuerdos de Niveles de Servicio ANS)</a:t>
            </a:r>
          </a:p>
        </p:txBody>
      </p:sp>
      <p:sp>
        <p:nvSpPr>
          <p:cNvPr id="15" name="Rectangle 31"/>
          <p:cNvSpPr>
            <a:spLocks noChangeArrowheads="1"/>
          </p:cNvSpPr>
          <p:nvPr/>
        </p:nvSpPr>
        <p:spPr bwMode="auto">
          <a:xfrm>
            <a:off x="1802608" y="3179763"/>
            <a:ext cx="2138458" cy="63254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xtLst/>
        </p:spPr>
        <p:txBody>
          <a:bodyPr wrap="none" anchor="ctr"/>
          <a:lstStyle/>
          <a:p>
            <a:pPr algn="ctr" eaLnBrk="0" hangingPunct="0"/>
            <a:r>
              <a:rPr lang="es-CO" altLang="es-MX" sz="1100" b="1" dirty="0">
                <a:solidFill>
                  <a:schemeClr val="bg1"/>
                </a:solidFill>
              </a:rPr>
              <a:t>Gobernabilidad y</a:t>
            </a:r>
          </a:p>
          <a:p>
            <a:pPr algn="ctr" eaLnBrk="0" hangingPunct="0"/>
            <a:r>
              <a:rPr lang="es-CO" altLang="es-MX" sz="1100" b="1" dirty="0">
                <a:solidFill>
                  <a:schemeClr val="bg1"/>
                </a:solidFill>
              </a:rPr>
              <a:t> desarrollo de las </a:t>
            </a:r>
          </a:p>
          <a:p>
            <a:pPr algn="ctr" eaLnBrk="0" hangingPunct="0"/>
            <a:r>
              <a:rPr lang="es-CO" altLang="es-MX" sz="1100" b="1" dirty="0">
                <a:solidFill>
                  <a:schemeClr val="bg1"/>
                </a:solidFill>
              </a:rPr>
              <a:t>competencias </a:t>
            </a:r>
          </a:p>
          <a:p>
            <a:pPr algn="ctr" eaLnBrk="0" hangingPunct="0"/>
            <a:r>
              <a:rPr lang="es-CO" altLang="es-MX" sz="1100" b="1" dirty="0">
                <a:solidFill>
                  <a:schemeClr val="bg1"/>
                </a:solidFill>
              </a:rPr>
              <a:t>de liderazgo</a:t>
            </a:r>
          </a:p>
        </p:txBody>
      </p:sp>
      <p:sp>
        <p:nvSpPr>
          <p:cNvPr id="16" name="Rectangle 32"/>
          <p:cNvSpPr>
            <a:spLocks noChangeArrowheads="1"/>
          </p:cNvSpPr>
          <p:nvPr/>
        </p:nvSpPr>
        <p:spPr bwMode="auto">
          <a:xfrm>
            <a:off x="7650958" y="3241677"/>
            <a:ext cx="2418454" cy="73004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xtLst/>
        </p:spPr>
        <p:txBody>
          <a:bodyPr wrap="none" anchor="ctr"/>
          <a:lstStyle/>
          <a:p>
            <a:pPr algn="ctr" eaLnBrk="0" hangingPunct="0"/>
            <a:r>
              <a:rPr lang="es-CO" altLang="es-MX" sz="1100" b="1" dirty="0">
                <a:solidFill>
                  <a:schemeClr val="bg1"/>
                </a:solidFill>
              </a:rPr>
              <a:t>Plataforma Tecnológica. </a:t>
            </a:r>
          </a:p>
          <a:p>
            <a:pPr algn="ctr" eaLnBrk="0" hangingPunct="0"/>
            <a:r>
              <a:rPr lang="es-CO" altLang="es-MX" sz="1100" b="1" dirty="0">
                <a:solidFill>
                  <a:schemeClr val="bg1"/>
                </a:solidFill>
              </a:rPr>
              <a:t>interoperabilidad  y</a:t>
            </a:r>
          </a:p>
          <a:p>
            <a:pPr algn="ctr" eaLnBrk="0" hangingPunct="0"/>
            <a:r>
              <a:rPr lang="es-CO" altLang="es-MX" sz="1100" b="1" dirty="0">
                <a:solidFill>
                  <a:schemeClr val="bg1"/>
                </a:solidFill>
              </a:rPr>
              <a:t> gestión de la información</a:t>
            </a:r>
          </a:p>
        </p:txBody>
      </p: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4863308" y="1651001"/>
            <a:ext cx="2138458" cy="79342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xtLst/>
        </p:spPr>
        <p:txBody>
          <a:bodyPr wrap="none" anchor="ctr"/>
          <a:lstStyle/>
          <a:p>
            <a:pPr algn="ctr" eaLnBrk="0" hangingPunct="0"/>
            <a:r>
              <a:rPr lang="es-CO" altLang="es-MX" sz="1100" b="1" dirty="0">
                <a:solidFill>
                  <a:schemeClr val="bg1"/>
                </a:solidFill>
              </a:rPr>
              <a:t>Articulación Grupos </a:t>
            </a:r>
          </a:p>
          <a:p>
            <a:pPr algn="ctr" eaLnBrk="0" hangingPunct="0"/>
            <a:r>
              <a:rPr lang="es-CO" altLang="es-MX" sz="1100" b="1" dirty="0">
                <a:solidFill>
                  <a:schemeClr val="bg1"/>
                </a:solidFill>
              </a:rPr>
              <a:t>de  interés y </a:t>
            </a:r>
          </a:p>
          <a:p>
            <a:pPr algn="ctr" eaLnBrk="0" hangingPunct="0"/>
            <a:r>
              <a:rPr lang="es-CO" altLang="es-MX" sz="1100" b="1" dirty="0">
                <a:solidFill>
                  <a:schemeClr val="bg1"/>
                </a:solidFill>
              </a:rPr>
              <a:t>comunicaciones de </a:t>
            </a:r>
          </a:p>
          <a:p>
            <a:pPr algn="ctr" eaLnBrk="0" hangingPunct="0"/>
            <a:r>
              <a:rPr lang="es-CO" altLang="es-MX" sz="1100" b="1" dirty="0">
                <a:solidFill>
                  <a:schemeClr val="bg1"/>
                </a:solidFill>
              </a:rPr>
              <a:t>impacto</a:t>
            </a:r>
          </a:p>
        </p:txBody>
      </p:sp>
      <p:sp>
        <p:nvSpPr>
          <p:cNvPr id="18" name="Rectangle 33"/>
          <p:cNvSpPr>
            <a:spLocks noChangeArrowheads="1"/>
          </p:cNvSpPr>
          <p:nvPr/>
        </p:nvSpPr>
        <p:spPr bwMode="auto">
          <a:xfrm>
            <a:off x="4809333" y="4748213"/>
            <a:ext cx="2138458" cy="58501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xtLst/>
        </p:spPr>
        <p:txBody>
          <a:bodyPr wrap="none" anchor="ctr"/>
          <a:lstStyle/>
          <a:p>
            <a:pPr algn="ctr" eaLnBrk="0" hangingPunct="0"/>
            <a:r>
              <a:rPr lang="es-CO" altLang="es-MX" sz="1100" b="1" dirty="0">
                <a:solidFill>
                  <a:schemeClr val="bg1"/>
                </a:solidFill>
              </a:rPr>
              <a:t>Eficiencia en el </a:t>
            </a:r>
          </a:p>
          <a:p>
            <a:pPr algn="ctr" eaLnBrk="0" hangingPunct="0"/>
            <a:r>
              <a:rPr lang="es-CO" altLang="es-MX" sz="1100" b="1" dirty="0">
                <a:solidFill>
                  <a:schemeClr val="bg1"/>
                </a:solidFill>
              </a:rPr>
              <a:t>Modelo de atención y </a:t>
            </a:r>
          </a:p>
          <a:p>
            <a:pPr algn="ctr" eaLnBrk="0" hangingPunct="0"/>
            <a:r>
              <a:rPr lang="es-CO" altLang="es-MX" sz="1100" b="1" dirty="0">
                <a:solidFill>
                  <a:schemeClr val="bg1"/>
                </a:solidFill>
              </a:rPr>
              <a:t>de operación</a:t>
            </a:r>
          </a:p>
        </p:txBody>
      </p:sp>
      <p:sp>
        <p:nvSpPr>
          <p:cNvPr id="19" name="Oval 51"/>
          <p:cNvSpPr>
            <a:spLocks noChangeArrowheads="1"/>
          </p:cNvSpPr>
          <p:nvPr/>
        </p:nvSpPr>
        <p:spPr bwMode="auto">
          <a:xfrm>
            <a:off x="4809333" y="1600200"/>
            <a:ext cx="235787" cy="175504"/>
          </a:xfrm>
          <a:prstGeom prst="ellipse">
            <a:avLst/>
          </a:prstGeom>
          <a:solidFill>
            <a:schemeClr val="bg1"/>
          </a:solidFill>
          <a:ln w="9525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GB" altLang="es-MX" sz="1100" b="1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20" name="Oval 52"/>
          <p:cNvSpPr>
            <a:spLocks noChangeArrowheads="1"/>
          </p:cNvSpPr>
          <p:nvPr/>
        </p:nvSpPr>
        <p:spPr bwMode="auto">
          <a:xfrm>
            <a:off x="7625558" y="3179763"/>
            <a:ext cx="235787" cy="175504"/>
          </a:xfrm>
          <a:prstGeom prst="ellipse">
            <a:avLst/>
          </a:prstGeom>
          <a:solidFill>
            <a:schemeClr val="bg1"/>
          </a:solidFill>
          <a:ln w="9525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GB" altLang="es-MX" sz="1100" b="1">
                <a:solidFill>
                  <a:schemeClr val="accent1"/>
                </a:solidFill>
              </a:rPr>
              <a:t>2</a:t>
            </a:r>
          </a:p>
        </p:txBody>
      </p:sp>
      <p:sp>
        <p:nvSpPr>
          <p:cNvPr id="21" name="Oval 53"/>
          <p:cNvSpPr>
            <a:spLocks noChangeArrowheads="1"/>
          </p:cNvSpPr>
          <p:nvPr/>
        </p:nvSpPr>
        <p:spPr bwMode="auto">
          <a:xfrm>
            <a:off x="4739483" y="4727575"/>
            <a:ext cx="235787" cy="175504"/>
          </a:xfrm>
          <a:prstGeom prst="ellipse">
            <a:avLst/>
          </a:prstGeom>
          <a:solidFill>
            <a:schemeClr val="bg1"/>
          </a:solidFill>
          <a:ln w="9525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GB" altLang="es-MX" sz="1100" b="1">
                <a:solidFill>
                  <a:schemeClr val="accent1"/>
                </a:solidFill>
              </a:rPr>
              <a:t>3</a:t>
            </a:r>
          </a:p>
        </p:txBody>
      </p:sp>
      <p:sp>
        <p:nvSpPr>
          <p:cNvPr id="22" name="Oval 54"/>
          <p:cNvSpPr>
            <a:spLocks noChangeArrowheads="1"/>
          </p:cNvSpPr>
          <p:nvPr/>
        </p:nvSpPr>
        <p:spPr bwMode="auto">
          <a:xfrm>
            <a:off x="1764508" y="3136900"/>
            <a:ext cx="235787" cy="175504"/>
          </a:xfrm>
          <a:prstGeom prst="ellipse">
            <a:avLst/>
          </a:prstGeom>
          <a:solidFill>
            <a:schemeClr val="bg1"/>
          </a:solidFill>
          <a:ln w="9525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GB" altLang="es-MX" sz="1100" b="1">
                <a:solidFill>
                  <a:schemeClr val="accent1"/>
                </a:solidFill>
              </a:rPr>
              <a:t>4</a:t>
            </a:r>
          </a:p>
        </p:txBody>
      </p:sp>
      <p:sp>
        <p:nvSpPr>
          <p:cNvPr id="23" name="Rectangle 133"/>
          <p:cNvSpPr>
            <a:spLocks noChangeArrowheads="1"/>
          </p:cNvSpPr>
          <p:nvPr/>
        </p:nvSpPr>
        <p:spPr bwMode="auto">
          <a:xfrm>
            <a:off x="5009374" y="2616904"/>
            <a:ext cx="2030389" cy="1339434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0" hangingPunct="0">
              <a:defRPr/>
            </a:pPr>
            <a:r>
              <a:rPr lang="de-CH" sz="2800" dirty="0"/>
              <a:t>OSPR</a:t>
            </a:r>
          </a:p>
        </p:txBody>
      </p:sp>
      <p:sp>
        <p:nvSpPr>
          <p:cNvPr id="24" name="Text Box 14"/>
          <p:cNvSpPr txBox="1">
            <a:spLocks noChangeArrowheads="1"/>
          </p:cNvSpPr>
          <p:nvPr/>
        </p:nvSpPr>
        <p:spPr bwMode="auto">
          <a:xfrm>
            <a:off x="7876383" y="4232277"/>
            <a:ext cx="2151557" cy="8079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77800" indent="-1778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es-CO" altLang="es-MX" sz="1050">
                <a:ea typeface="MS PGothic" pitchFamily="34" charset="-128"/>
              </a:rPr>
              <a:t>Plataforma Unificada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es-MX" altLang="es-MX" sz="1050">
                <a:ea typeface="MS PGothic" pitchFamily="34" charset="-128"/>
              </a:rPr>
              <a:t>Información en tiempo  real para la toma de decisiones.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es-MX" altLang="es-MX" sz="1050">
                <a:ea typeface="MS PGothic" pitchFamily="34" charset="-128"/>
              </a:rPr>
              <a:t>Interoperabilidad con entes externos.</a:t>
            </a:r>
          </a:p>
        </p:txBody>
      </p:sp>
      <p:sp>
        <p:nvSpPr>
          <p:cNvPr id="25" name="Text Box 13"/>
          <p:cNvSpPr txBox="1">
            <a:spLocks noChangeArrowheads="1"/>
          </p:cNvSpPr>
          <p:nvPr/>
        </p:nvSpPr>
        <p:spPr bwMode="auto">
          <a:xfrm>
            <a:off x="7069932" y="1557340"/>
            <a:ext cx="3030846" cy="32316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77800" indent="-1778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es-CO" altLang="es-MX" sz="1050" dirty="0">
                <a:solidFill>
                  <a:srgbClr val="000000"/>
                </a:solidFill>
                <a:ea typeface="MS PGothic" pitchFamily="34" charset="-128"/>
              </a:rPr>
              <a:t>Identificación y gestión de grupos de interés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es-CO" altLang="es-MX" sz="1050" dirty="0">
                <a:solidFill>
                  <a:srgbClr val="000000"/>
                </a:solidFill>
                <a:ea typeface="MS PGothic" pitchFamily="34" charset="-128"/>
              </a:rPr>
              <a:t>Comunicación estratégicas</a:t>
            </a:r>
          </a:p>
        </p:txBody>
      </p:sp>
      <p:sp>
        <p:nvSpPr>
          <p:cNvPr id="26" name="Text Box 16"/>
          <p:cNvSpPr txBox="1">
            <a:spLocks noChangeArrowheads="1"/>
          </p:cNvSpPr>
          <p:nvPr/>
        </p:nvSpPr>
        <p:spPr bwMode="auto">
          <a:xfrm>
            <a:off x="1802607" y="4154478"/>
            <a:ext cx="2487225" cy="113107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77800" indent="-1778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es-CO" altLang="es-MX" sz="1050" dirty="0">
                <a:solidFill>
                  <a:srgbClr val="000000"/>
                </a:solidFill>
                <a:ea typeface="MS PGothic" pitchFamily="34" charset="-128"/>
              </a:rPr>
              <a:t>Desarrollar una cultura corporativa orientada a la creación constante de valor público. 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es-CO" altLang="es-MX" sz="1050" dirty="0">
                <a:solidFill>
                  <a:srgbClr val="000000"/>
                </a:solidFill>
                <a:ea typeface="MS PGothic" pitchFamily="34" charset="-128"/>
              </a:rPr>
              <a:t>Gerencia de Proyectos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es-MX" altLang="es-MX" sz="1050" dirty="0">
                <a:solidFill>
                  <a:srgbClr val="000000"/>
                </a:solidFill>
                <a:ea typeface="MS PGothic" pitchFamily="34" charset="-128"/>
              </a:rPr>
              <a:t>Mitigar riesgos operativos.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es-MX" altLang="es-MX" sz="1050" dirty="0">
                <a:solidFill>
                  <a:srgbClr val="000000"/>
                </a:solidFill>
                <a:ea typeface="MS PGothic" pitchFamily="34" charset="-128"/>
              </a:rPr>
              <a:t>Implementar métodos de solución de problemas.</a:t>
            </a:r>
            <a:endParaRPr lang="es-CO" altLang="es-MX" sz="1050" dirty="0">
              <a:solidFill>
                <a:srgbClr val="000000"/>
              </a:solidFill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47980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2647034" y="2602362"/>
            <a:ext cx="7764464" cy="768350"/>
          </a:xfrm>
        </p:spPr>
        <p:txBody>
          <a:bodyPr>
            <a:normAutofit fontScale="62500" lnSpcReduction="20000"/>
          </a:bodyPr>
          <a:lstStyle/>
          <a:p>
            <a:r>
              <a:rPr lang="es-CO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Presupuesto vigencia </a:t>
            </a:r>
            <a:r>
              <a:rPr lang="es-CO" sz="3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2018</a:t>
            </a:r>
          </a:p>
          <a:p>
            <a:r>
              <a:rPr lang="es-CO" sz="3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Indicativo</a:t>
            </a:r>
            <a:endParaRPr lang="es-CO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s-ES" sz="36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5148" y="-2047"/>
            <a:ext cx="3815727" cy="224454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20708" r="11660"/>
          <a:stretch/>
        </p:blipFill>
        <p:spPr>
          <a:xfrm>
            <a:off x="1788906" y="3730577"/>
            <a:ext cx="2679499" cy="1980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737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816414" y="731415"/>
            <a:ext cx="3853460" cy="442453"/>
          </a:xfrm>
        </p:spPr>
        <p:txBody>
          <a:bodyPr>
            <a:normAutofit fontScale="90000"/>
          </a:bodyPr>
          <a:lstStyle/>
          <a:p>
            <a:r>
              <a:rPr lang="es-CO" sz="1800" dirty="0"/>
              <a:t>Presupuesto </a:t>
            </a:r>
            <a:r>
              <a:rPr lang="es-CO" sz="1800" dirty="0" smtClean="0"/>
              <a:t>Comunicado </a:t>
            </a:r>
            <a:r>
              <a:rPr lang="es-CO" sz="1800" dirty="0"/>
              <a:t>Vigencia Fiscal </a:t>
            </a:r>
            <a:r>
              <a:rPr lang="es-CO" sz="1800" dirty="0" smtClean="0"/>
              <a:t>2018 </a:t>
            </a:r>
            <a:endParaRPr lang="es-ES" sz="1800" dirty="0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6136300"/>
              </p:ext>
            </p:extLst>
          </p:nvPr>
        </p:nvGraphicFramePr>
        <p:xfrm>
          <a:off x="404987" y="1340768"/>
          <a:ext cx="9112944" cy="4654607"/>
        </p:xfrm>
        <a:graphic>
          <a:graphicData uri="http://schemas.openxmlformats.org/drawingml/2006/table">
            <a:tbl>
              <a:tblPr/>
              <a:tblGrid>
                <a:gridCol w="3019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5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87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211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95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07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No.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CODIGO BPIN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COD PRESUPUESTAL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PROYECTO DE INVERSIÓN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RECURSOS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5034"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1100" b="1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2017011000084 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C-1704-1100-8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Asistencia técnica y jurídica para la formalización de la pequeña propiedad privada rural a nivel nacional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1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          30.000.000.000,00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5034"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1100" b="1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2017011000085 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C-1704-1100-9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Asistencia jurídica y técnica para la regularización de la propiedad a nivel nacional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1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          15.537.252.102,00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5034"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1100" b="1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2017011000062  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C-1704-1100-10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Dotación de tierras para garantizar los mecanismos de acceso a sujetos de reforma agraria a nivel nacional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1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          66.589.045.493,00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5034"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1100" b="1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2017011000072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C-1704-1100-11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Elaboración de planes de ordenamiento social de la propiedad rural a nivel nacional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1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          67.424.930.786,00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5034"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1100" b="1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2017011000077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C-1704-1100-12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Implementación del sistema integrado de tierras para la gestión del ordenamiento social de la propiedad a nivel nacional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1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            8.835.782.564,00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5034"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1100" b="1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2013011000155 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C-1704-1100-13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Implementación del programa de legalización de tierras y fomento al desarrollo rural para comunidades indígenas a nivel nacional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1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          28.895.385.927,00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5034"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1100" b="1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2013011000189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C-1704-1100-14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Implementación del programa de legalización de tierras y fomento al desarrollo rural para comunidades negras a nivel nacional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1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          14.947.692.964,00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5606"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1100" b="1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2016011000262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C-1799-1100-3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Mejoramiento mantenimiento y adquisición de sedes a nivel nacional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1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            1.723.872.164,00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5034"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1100" b="1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2017011000087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C-1799-1100-4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Fortalecimiento gestión integral del fondo documental de la agencia nacional de tierras nivel nacional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1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          12.000.000.000,00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5606"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1100" b="1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2017011000094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C-1799-1100-5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Fortalecimiento de la capacidad de gestión institucional nacional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100" b="0" i="0" u="none" strike="noStrike">
                          <a:solidFill>
                            <a:srgbClr val="375623"/>
                          </a:solidFill>
                          <a:effectLst/>
                          <a:latin typeface="Calibri" panose="020F0502020204030204" pitchFamily="34" charset="0"/>
                        </a:rPr>
                        <a:t>          15.350.734.769,00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5606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      261.304.696.769,00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9332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2647034" y="2602362"/>
            <a:ext cx="7764464" cy="768350"/>
          </a:xfrm>
        </p:spPr>
        <p:txBody>
          <a:bodyPr>
            <a:normAutofit fontScale="70000" lnSpcReduction="20000"/>
          </a:bodyPr>
          <a:lstStyle/>
          <a:p>
            <a:r>
              <a:rPr lang="es-CO" sz="3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Proyección metas y actividades 2018 DIRECCIÓN DE ACESO A TIERRAS</a:t>
            </a:r>
            <a:endParaRPr lang="es-CO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s-ES" sz="36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5148" y="-2047"/>
            <a:ext cx="3815727" cy="224454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20708" r="11660"/>
          <a:stretch/>
        </p:blipFill>
        <p:spPr>
          <a:xfrm>
            <a:off x="1788906" y="3730577"/>
            <a:ext cx="2679499" cy="1980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730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80427" y="275870"/>
            <a:ext cx="8226385" cy="554485"/>
          </a:xfrm>
        </p:spPr>
        <p:txBody>
          <a:bodyPr>
            <a:normAutofit fontScale="90000"/>
          </a:bodyPr>
          <a:lstStyle/>
          <a:p>
            <a:pPr algn="l"/>
            <a:r>
              <a:rPr lang="es-CO" sz="3199" b="1" dirty="0"/>
              <a:t/>
            </a:r>
            <a:br>
              <a:rPr lang="es-CO" sz="3199" b="1" dirty="0"/>
            </a:br>
            <a:r>
              <a:rPr lang="es-CO" sz="3199" b="1" dirty="0"/>
              <a:t/>
            </a:r>
            <a:br>
              <a:rPr lang="es-CO" sz="3199" b="1" dirty="0"/>
            </a:br>
            <a:r>
              <a:rPr lang="es-CO" sz="3199" b="1" dirty="0"/>
              <a:t>Fichas Proyectos de Inversión 2018</a:t>
            </a:r>
            <a:br>
              <a:rPr lang="es-CO" sz="3199" b="1" dirty="0"/>
            </a:br>
            <a:r>
              <a:rPr lang="es-CO" sz="3199" b="1" dirty="0"/>
              <a:t>Objetivo 1: 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953" y="1499659"/>
            <a:ext cx="9563344" cy="5213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8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0601" y="267051"/>
            <a:ext cx="9713410" cy="6269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339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6031" y="983596"/>
            <a:ext cx="9481488" cy="5620681"/>
          </a:xfrm>
          <a:prstGeom prst="rect">
            <a:avLst/>
          </a:prstGeom>
        </p:spPr>
      </p:pic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1903618" y="1341"/>
            <a:ext cx="8226385" cy="647998"/>
          </a:xfrm>
        </p:spPr>
        <p:txBody>
          <a:bodyPr>
            <a:noAutofit/>
          </a:bodyPr>
          <a:lstStyle/>
          <a:p>
            <a:pPr algn="l"/>
            <a:r>
              <a:rPr lang="es-CO" sz="2399" b="1" dirty="0"/>
              <a:t/>
            </a:r>
            <a:br>
              <a:rPr lang="es-CO" sz="2399" b="1" dirty="0"/>
            </a:br>
            <a:r>
              <a:rPr lang="es-CO" sz="2399" b="1" dirty="0"/>
              <a:t/>
            </a:r>
            <a:br>
              <a:rPr lang="es-CO" sz="2399" b="1" dirty="0"/>
            </a:br>
            <a:r>
              <a:rPr lang="es-CO" sz="2399" b="1" dirty="0"/>
              <a:t>Fichas Proyectos de Inversión 2018</a:t>
            </a:r>
            <a:br>
              <a:rPr lang="es-CO" sz="2399" b="1" dirty="0"/>
            </a:br>
            <a:r>
              <a:rPr lang="es-CO" sz="2399" b="1" dirty="0"/>
              <a:t>Objetivo 2: </a:t>
            </a:r>
          </a:p>
        </p:txBody>
      </p:sp>
    </p:spTree>
    <p:extLst>
      <p:ext uri="{BB962C8B-B14F-4D97-AF65-F5344CB8AC3E}">
        <p14:creationId xmlns:p14="http://schemas.microsoft.com/office/powerpoint/2010/main" val="110313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825" y="151407"/>
            <a:ext cx="10122683" cy="6705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378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904" y="1133661"/>
            <a:ext cx="10313677" cy="5347833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1823539" y="1341"/>
            <a:ext cx="4761207" cy="1199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799" b="1" dirty="0"/>
              <a:t/>
            </a:r>
            <a:br>
              <a:rPr lang="es-CO" sz="1799" b="1" dirty="0"/>
            </a:br>
            <a:r>
              <a:rPr lang="es-CO" sz="1799" b="1" dirty="0"/>
              <a:t>Fichas Proyectos de Inversión 2018</a:t>
            </a:r>
            <a:br>
              <a:rPr lang="es-CO" sz="1799" b="1" dirty="0"/>
            </a:br>
            <a:r>
              <a:rPr lang="es-CO" sz="1799" b="1" dirty="0"/>
              <a:t>Objetivo 3: </a:t>
            </a:r>
          </a:p>
          <a:p>
            <a:endParaRPr lang="es-CO" sz="1799" dirty="0"/>
          </a:p>
        </p:txBody>
      </p:sp>
    </p:spTree>
    <p:extLst>
      <p:ext uri="{BB962C8B-B14F-4D97-AF65-F5344CB8AC3E}">
        <p14:creationId xmlns:p14="http://schemas.microsoft.com/office/powerpoint/2010/main" val="2741519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8814" y="1147305"/>
            <a:ext cx="9604271" cy="4938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62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687" y="358925"/>
            <a:ext cx="10109040" cy="6183959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1045919" y="14982"/>
            <a:ext cx="2523850" cy="369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799" b="1" dirty="0"/>
              <a:t>Objetivo 4</a:t>
            </a:r>
          </a:p>
        </p:txBody>
      </p:sp>
    </p:spTree>
    <p:extLst>
      <p:ext uri="{BB962C8B-B14F-4D97-AF65-F5344CB8AC3E}">
        <p14:creationId xmlns:p14="http://schemas.microsoft.com/office/powerpoint/2010/main" val="3756264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909043" y="332656"/>
            <a:ext cx="4831676" cy="369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799" b="1" dirty="0" smtClean="0"/>
              <a:t>DIRECCIÓN DE ACCESO A TIERRAS</a:t>
            </a:r>
            <a:endParaRPr lang="es-CO" sz="1799" b="1" dirty="0"/>
          </a:p>
        </p:txBody>
      </p:sp>
      <p:sp>
        <p:nvSpPr>
          <p:cNvPr id="2" name="CuadroTexto 1"/>
          <p:cNvSpPr txBox="1"/>
          <p:nvPr/>
        </p:nvSpPr>
        <p:spPr>
          <a:xfrm>
            <a:off x="765027" y="1052736"/>
            <a:ext cx="936104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b="1" dirty="0" smtClean="0"/>
              <a:t>COMPROMISOS ADICIONALES CONCERTADOS CON EL DIRECTOR GENERAL:</a:t>
            </a:r>
          </a:p>
          <a:p>
            <a:pPr marL="285750" indent="-285750" algn="just">
              <a:buFontTx/>
              <a:buChar char="-"/>
            </a:pPr>
            <a:r>
              <a:rPr lang="es-CO" dirty="0" smtClean="0"/>
              <a:t>Los </a:t>
            </a:r>
            <a:r>
              <a:rPr lang="es-CO" dirty="0"/>
              <a:t>1670 </a:t>
            </a:r>
            <a:r>
              <a:rPr lang="es-CO" dirty="0" smtClean="0"/>
              <a:t>predios que ingresan </a:t>
            </a:r>
            <a:r>
              <a:rPr lang="es-CO" dirty="0"/>
              <a:t>al </a:t>
            </a:r>
            <a:r>
              <a:rPr lang="es-CO" dirty="0" smtClean="0"/>
              <a:t>Fondo se espera que aportarán </a:t>
            </a:r>
            <a:r>
              <a:rPr lang="es-CO" dirty="0"/>
              <a:t>más o menos 100 mil hectáreas</a:t>
            </a:r>
            <a:r>
              <a:rPr lang="es-CO" dirty="0" smtClean="0"/>
              <a:t>.</a:t>
            </a:r>
          </a:p>
          <a:p>
            <a:pPr marL="285750" indent="-285750" algn="just">
              <a:buFontTx/>
              <a:buChar char="-"/>
            </a:pPr>
            <a:r>
              <a:rPr lang="es-CO" dirty="0" smtClean="0"/>
              <a:t>En el tema de EDP incluir la medición también en términos de predios.</a:t>
            </a:r>
          </a:p>
          <a:p>
            <a:pPr marL="285750" indent="-285750" algn="just">
              <a:buFontTx/>
              <a:buChar char="-"/>
            </a:pPr>
            <a:r>
              <a:rPr lang="es-CO" dirty="0" smtClean="0"/>
              <a:t>En </a:t>
            </a:r>
            <a:r>
              <a:rPr lang="es-CO" dirty="0"/>
              <a:t>el proyecto debe </a:t>
            </a:r>
            <a:r>
              <a:rPr lang="es-CO" dirty="0" smtClean="0"/>
              <a:t>incluirse, de manera que sea visible en la cadena de valor,  </a:t>
            </a:r>
            <a:r>
              <a:rPr lang="es-CO" dirty="0"/>
              <a:t>el tema de descongestión y el de impuestos y </a:t>
            </a:r>
            <a:r>
              <a:rPr lang="es-CO" dirty="0" smtClean="0"/>
              <a:t>registro</a:t>
            </a:r>
            <a:r>
              <a:rPr lang="es-CO" dirty="0"/>
              <a:t> </a:t>
            </a:r>
            <a:r>
              <a:rPr lang="es-CO" dirty="0" smtClean="0"/>
              <a:t>y gestionar el respectivo indicador ante el DNP.</a:t>
            </a:r>
          </a:p>
          <a:p>
            <a:pPr marL="285750" indent="-285750" algn="just">
              <a:buFontTx/>
              <a:buChar char="-"/>
            </a:pPr>
            <a:r>
              <a:rPr lang="es-CO" dirty="0" smtClean="0"/>
              <a:t>A 31 de diciembre, la sumatoria de todas las intervenciones, debe arrojar 100 mil procesos, que incluya la meta de los 6.070, más </a:t>
            </a:r>
            <a:r>
              <a:rPr lang="es-CO" dirty="0"/>
              <a:t>20.000 de registro </a:t>
            </a:r>
            <a:r>
              <a:rPr lang="es-CO" dirty="0" smtClean="0"/>
              <a:t>masivo, más </a:t>
            </a:r>
            <a:r>
              <a:rPr lang="es-CO" dirty="0"/>
              <a:t>10 mil procesos de notificación para </a:t>
            </a:r>
            <a:r>
              <a:rPr lang="es-CO" dirty="0" smtClean="0"/>
              <a:t>archivar, entre otros.</a:t>
            </a:r>
          </a:p>
          <a:p>
            <a:pPr marL="285750" indent="-285750" algn="just">
              <a:buFontTx/>
              <a:buChar char="-"/>
            </a:pPr>
            <a:r>
              <a:rPr lang="es-CO" dirty="0" smtClean="0"/>
              <a:t>Contratos </a:t>
            </a:r>
            <a:r>
              <a:rPr lang="es-CO" dirty="0"/>
              <a:t>de </a:t>
            </a:r>
            <a:r>
              <a:rPr lang="es-CO" dirty="0" smtClean="0"/>
              <a:t>aprovechamiento,  2: uno </a:t>
            </a:r>
            <a:r>
              <a:rPr lang="es-CO" dirty="0"/>
              <a:t>a enero y otro a </a:t>
            </a:r>
            <a:r>
              <a:rPr lang="es-CO" dirty="0" smtClean="0"/>
              <a:t>julio.</a:t>
            </a:r>
            <a:endParaRPr lang="es-CO" dirty="0"/>
          </a:p>
          <a:p>
            <a:pPr algn="just"/>
            <a:endParaRPr lang="es-CO" dirty="0" smtClean="0"/>
          </a:p>
          <a:p>
            <a:pPr algn="just"/>
            <a:endParaRPr lang="es-CO" dirty="0"/>
          </a:p>
          <a:p>
            <a:pPr algn="just"/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62534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2647034" y="2602362"/>
            <a:ext cx="7764464" cy="768350"/>
          </a:xfrm>
        </p:spPr>
        <p:txBody>
          <a:bodyPr>
            <a:normAutofit fontScale="62500" lnSpcReduction="20000"/>
          </a:bodyPr>
          <a:lstStyle/>
          <a:p>
            <a:r>
              <a:rPr lang="es-CO" sz="3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Proyección metas y actividades 2018 DIRECCIÓN DE ORDENAMIENTO SOCIAL DE LA PROPIEDAD</a:t>
            </a:r>
            <a:endParaRPr lang="es-CO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s-ES" sz="36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5148" y="-2047"/>
            <a:ext cx="3815727" cy="224454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20708" r="11660"/>
          <a:stretch/>
        </p:blipFill>
        <p:spPr>
          <a:xfrm>
            <a:off x="1788906" y="3730577"/>
            <a:ext cx="2679499" cy="1980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567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08" t="82539" r="28284" b="5942"/>
          <a:stretch>
            <a:fillRect/>
          </a:stretch>
        </p:blipFill>
        <p:spPr bwMode="auto">
          <a:xfrm>
            <a:off x="10630123" y="260648"/>
            <a:ext cx="13716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Tabla 2"/>
          <p:cNvGraphicFramePr>
            <a:graphicFrameLocks noGrp="1"/>
          </p:cNvGraphicFramePr>
          <p:nvPr>
            <p:extLst/>
          </p:nvPr>
        </p:nvGraphicFramePr>
        <p:xfrm>
          <a:off x="683171" y="1487134"/>
          <a:ext cx="10820896" cy="5038210"/>
        </p:xfrm>
        <a:graphic>
          <a:graphicData uri="http://schemas.openxmlformats.org/drawingml/2006/table">
            <a:tbl>
              <a:tblPr/>
              <a:tblGrid>
                <a:gridCol w="10820896">
                  <a:extLst>
                    <a:ext uri="{9D8B030D-6E8A-4147-A177-3AD203B41FA5}">
                      <a16:colId xmlns:a16="http://schemas.microsoft.com/office/drawing/2014/main" val="947631709"/>
                    </a:ext>
                  </a:extLst>
                </a:gridCol>
              </a:tblGrid>
              <a:tr h="98091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8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 Principales actividades a desarrollar en 2018 para el logro de las metas de la Estrategia: 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470505"/>
                  </a:ext>
                </a:extLst>
              </a:tr>
              <a:tr h="744928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Recolección y análisis de la información secundaria disponible en la ANT y en las demás entidades relacionadas con la administración de la tierra para caracterizar el territorio.</a:t>
                      </a:r>
                      <a:endParaRPr lang="es-MX" sz="1800" b="0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1030366"/>
                  </a:ext>
                </a:extLst>
              </a:tr>
              <a:tr h="709379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Realizar acercamiento institucional y comunitario</a:t>
                      </a:r>
                      <a:r>
                        <a:rPr lang="es-MX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s-E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para conocer el estado de poblamiento de las zonas a intervenir e identificar los conflictos de uso y ocupación.</a:t>
                      </a:r>
                      <a:endParaRPr lang="es-MX" sz="18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3624441"/>
                  </a:ext>
                </a:extLst>
              </a:tr>
              <a:tr h="740650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Realizar el diagnóstico y análisis de las particularidades físicas, jurídicas y sociales del territorio que determinan el alcance, objetivos y metas de los planes en los municipios programados.</a:t>
                      </a:r>
                      <a:endParaRPr lang="es-MX" sz="1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2014566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Realizar el diagnóstico predial para estructurar la ruta de implementación del procedimiento único (DPAP)</a:t>
                      </a:r>
                      <a:endParaRPr lang="es-MX" sz="1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882704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Elaborar planes de ordenamiento social de la propiedad rural.</a:t>
                      </a:r>
                      <a:endParaRPr lang="es-MX" sz="1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8640868"/>
                  </a:ext>
                </a:extLst>
              </a:tr>
              <a:tr h="638203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Realizar barrido predial.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230264"/>
                  </a:ext>
                </a:extLst>
              </a:tr>
            </a:tbl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680F3429-1CF6-4E48-8ADB-2314FE8CC964}"/>
              </a:ext>
            </a:extLst>
          </p:cNvPr>
          <p:cNvSpPr txBox="1"/>
          <p:nvPr/>
        </p:nvSpPr>
        <p:spPr>
          <a:xfrm>
            <a:off x="1227164" y="689225"/>
            <a:ext cx="9402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/>
              <a:t>PROYECTO ELABORACIÓN DE PLANES DE ORDENAMIENTO SOCIAL DE LA PROPIEDAD RURAL - 2018</a:t>
            </a:r>
          </a:p>
        </p:txBody>
      </p:sp>
    </p:spTree>
    <p:extLst>
      <p:ext uri="{BB962C8B-B14F-4D97-AF65-F5344CB8AC3E}">
        <p14:creationId xmlns:p14="http://schemas.microsoft.com/office/powerpoint/2010/main" val="1648640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9B7BE515-8688-4B78-A05D-FB80512234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4966013"/>
              </p:ext>
            </p:extLst>
          </p:nvPr>
        </p:nvGraphicFramePr>
        <p:xfrm>
          <a:off x="332979" y="707076"/>
          <a:ext cx="11521281" cy="3658028"/>
        </p:xfrm>
        <a:graphic>
          <a:graphicData uri="http://schemas.openxmlformats.org/drawingml/2006/table">
            <a:tbl>
              <a:tblPr/>
              <a:tblGrid>
                <a:gridCol w="6336704">
                  <a:extLst>
                    <a:ext uri="{9D8B030D-6E8A-4147-A177-3AD203B41FA5}">
                      <a16:colId xmlns:a16="http://schemas.microsoft.com/office/drawing/2014/main" val="3607578350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3505103213"/>
                    </a:ext>
                  </a:extLst>
                </a:gridCol>
                <a:gridCol w="2520281">
                  <a:extLst>
                    <a:ext uri="{9D8B030D-6E8A-4147-A177-3AD203B41FA5}">
                      <a16:colId xmlns:a16="http://schemas.microsoft.com/office/drawing/2014/main" val="658690664"/>
                    </a:ext>
                  </a:extLst>
                </a:gridCol>
              </a:tblGrid>
              <a:tr h="40462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100" b="1" i="0" u="sng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Metas a Julio. 2018 (Plan de Acción)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1" i="0" u="sng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Indicadores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sng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Meta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923579"/>
                  </a:ext>
                </a:extLst>
              </a:tr>
              <a:tr h="662117">
                <a:tc>
                  <a:txBody>
                    <a:bodyPr/>
                    <a:lstStyle/>
                    <a:p>
                      <a:pPr lvl="0"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Elaborar las fichas de caracterización territorial de los municipios </a:t>
                      </a:r>
                      <a:r>
                        <a:rPr lang="es-MX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programados. (20 nuevos)</a:t>
                      </a:r>
                    </a:p>
                  </a:txBody>
                  <a:tcPr marL="342900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Fichas de caracterización territorial elaboradas</a:t>
                      </a:r>
                    </a:p>
                  </a:txBody>
                  <a:tcPr marL="3429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8099866"/>
                  </a:ext>
                </a:extLst>
              </a:tr>
              <a:tr h="475840">
                <a:tc>
                  <a:txBody>
                    <a:bodyPr/>
                    <a:lstStyle/>
                    <a:p>
                      <a:pPr lvl="0"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Conformación del Semillero de la Tierra y el Territorio en los municipios programados (20 nuevos)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42900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Semilleros de la tierra y el territorio conformados</a:t>
                      </a:r>
                    </a:p>
                  </a:txBody>
                  <a:tcPr marL="3429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</a:t>
                      </a: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3348283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lvl="0"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Realizar el análisis territorial integral </a:t>
                      </a:r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en los municipios programados (20 nuevos y 15 iniciados en 2017)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42900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Documento de análisis integral</a:t>
                      </a:r>
                    </a:p>
                  </a:txBody>
                  <a:tcPr marL="3429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7763095"/>
                  </a:ext>
                </a:extLst>
              </a:tr>
              <a:tr h="415737">
                <a:tc>
                  <a:txBody>
                    <a:bodyPr/>
                    <a:lstStyle/>
                    <a:p>
                      <a:pPr lvl="0" algn="l" rtl="0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Documento Preliminar de </a:t>
                      </a:r>
                      <a:r>
                        <a:rPr lang="pt-BR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Análisis</a:t>
                      </a:r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Predial DPAP diligenciado</a:t>
                      </a:r>
                      <a:r>
                        <a:rPr lang="pt-BR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 (15 iniciados </a:t>
                      </a:r>
                      <a:r>
                        <a:rPr lang="pt-BR" sz="13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en</a:t>
                      </a:r>
                      <a:r>
                        <a:rPr lang="pt-BR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2017)</a:t>
                      </a:r>
                      <a:endParaRPr lang="es-MX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42900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rtl="0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Municípios </a:t>
                      </a:r>
                      <a:r>
                        <a:rPr lang="pt-BR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con</a:t>
                      </a:r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DPAP diligenciado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429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6197001"/>
                  </a:ext>
                </a:extLst>
              </a:tr>
              <a:tr h="519758">
                <a:tc>
                  <a:txBody>
                    <a:bodyPr/>
                    <a:lstStyle/>
                    <a:p>
                      <a:pPr lvl="0" algn="l" rtl="0" fontAlgn="ctr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Elaborar el documento Plan de Ordenamiento Social de la Propiedad Rural – POSPR (</a:t>
                      </a:r>
                      <a:r>
                        <a:rPr lang="pt-BR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 iniciados </a:t>
                      </a:r>
                      <a:r>
                        <a:rPr lang="pt-BR" sz="13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en</a:t>
                      </a:r>
                      <a:r>
                        <a:rPr lang="pt-BR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2017)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42900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rtl="0" fontAlgn="ctr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Plan de Ordenamiento Social de la Propiedad Rural – POSPR elaborados.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429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7257892"/>
                  </a:ext>
                </a:extLst>
              </a:tr>
              <a:tr h="519758">
                <a:tc>
                  <a:txBody>
                    <a:bodyPr/>
                    <a:lstStyle/>
                    <a:p>
                      <a:pPr lvl="0"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Realizar barrido predial. (compromiso presidencia)</a:t>
                      </a:r>
                    </a:p>
                  </a:txBody>
                  <a:tcPr marL="342900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Predios visitados</a:t>
                      </a:r>
                    </a:p>
                  </a:txBody>
                  <a:tcPr marL="3429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s-MX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71.000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6833721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38616CD8-E9E0-4C8C-800B-288181691B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3806273"/>
              </p:ext>
            </p:extLst>
          </p:nvPr>
        </p:nvGraphicFramePr>
        <p:xfrm>
          <a:off x="332979" y="4365104"/>
          <a:ext cx="11521280" cy="2296380"/>
        </p:xfrm>
        <a:graphic>
          <a:graphicData uri="http://schemas.openxmlformats.org/drawingml/2006/table">
            <a:tbl>
              <a:tblPr/>
              <a:tblGrid>
                <a:gridCol w="6336704">
                  <a:extLst>
                    <a:ext uri="{9D8B030D-6E8A-4147-A177-3AD203B41FA5}">
                      <a16:colId xmlns:a16="http://schemas.microsoft.com/office/drawing/2014/main" val="1491991378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1273288752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329281266"/>
                    </a:ext>
                  </a:extLst>
                </a:gridCol>
              </a:tblGrid>
              <a:tr h="30501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100" b="1" i="0" u="sng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Metas a diciembre. 2018 (Plan de Acción)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100" b="1" i="0" u="sng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Indicadores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sng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Meta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8267420"/>
                  </a:ext>
                </a:extLst>
              </a:tr>
              <a:tr h="391799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Documento Preliminar de </a:t>
                      </a:r>
                      <a:r>
                        <a:rPr lang="pt-BR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Análisis</a:t>
                      </a:r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Predial DPAP diligenciado. </a:t>
                      </a:r>
                      <a:r>
                        <a:rPr lang="es-MX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(20 nuevos)</a:t>
                      </a:r>
                      <a:endParaRPr lang="es-MX" sz="1300" b="0" i="0" u="none" strike="noStrike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342900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rtl="0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Municípios </a:t>
                      </a:r>
                      <a:r>
                        <a:rPr lang="pt-BR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con</a:t>
                      </a:r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DPAP diligenciado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429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998731"/>
                  </a:ext>
                </a:extLst>
              </a:tr>
              <a:tr h="391799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Elaborar las hojas de Vida de los procesos misionales en curso (existentes) trasferidos por el INCODER de los municipios programados para la implementación de la ruta de los POSPR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42900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Hojas de Vida diligenciadas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429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6510664"/>
                  </a:ext>
                </a:extLst>
              </a:tr>
              <a:tr h="391799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Elaborar el documento Plan de Ordenamiento Social de la Propiedad Rural – POSPR </a:t>
                      </a:r>
                      <a:r>
                        <a:rPr lang="es-MX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 (20 nuevos)</a:t>
                      </a:r>
                      <a:endParaRPr lang="es-CO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42900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Plan de Ordenamiento Social de la Propiedad Rural – POSPR elaborados.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429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3274794"/>
                  </a:ext>
                </a:extLst>
              </a:tr>
              <a:tr h="391799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Realizar barrido predial. </a:t>
                      </a:r>
                    </a:p>
                  </a:txBody>
                  <a:tcPr marL="342900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Predios visitados</a:t>
                      </a:r>
                    </a:p>
                  </a:txBody>
                  <a:tcPr marL="3429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60.000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7005736"/>
                  </a:ext>
                </a:extLst>
              </a:tr>
            </a:tbl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4778973A-593C-49FB-BFD5-62450C5A6D43}"/>
              </a:ext>
            </a:extLst>
          </p:cNvPr>
          <p:cNvSpPr txBox="1"/>
          <p:nvPr/>
        </p:nvSpPr>
        <p:spPr>
          <a:xfrm>
            <a:off x="1269083" y="171359"/>
            <a:ext cx="9402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/>
              <a:t>PROYECTO ELABORACIÓN DE PLANES DE ORDENAMIENTO SOCIAL DE LA PROPIEDAD RURAL - 2018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33626A2-ED7D-4398-9213-665C3FBBCD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08" t="82539" r="28284" b="5942"/>
          <a:stretch>
            <a:fillRect/>
          </a:stretch>
        </p:blipFill>
        <p:spPr bwMode="auto">
          <a:xfrm>
            <a:off x="11048895" y="0"/>
            <a:ext cx="1112434" cy="692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8626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6C2162-E238-49E2-B260-475D14131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362" y="812175"/>
            <a:ext cx="10968514" cy="533082"/>
          </a:xfrm>
        </p:spPr>
        <p:txBody>
          <a:bodyPr>
            <a:normAutofit fontScale="90000"/>
          </a:bodyPr>
          <a:lstStyle/>
          <a:p>
            <a:r>
              <a:rPr lang="es-CO" sz="2000" dirty="0"/>
              <a:t>PROYECTO IMPLEMENTACIÓN DEL SISTEMA INTEGRADO DE TIERRAS PARA LA GESTIÓN</a:t>
            </a:r>
            <a:br>
              <a:rPr lang="es-CO" sz="2000" dirty="0"/>
            </a:br>
            <a:r>
              <a:rPr lang="es-CO" sz="2000" dirty="0"/>
              <a:t>DEL ORDENAMIENTO SOCIAL DE LA PROPIEDAD </a:t>
            </a:r>
            <a:br>
              <a:rPr lang="es-CO" sz="2000" dirty="0"/>
            </a:br>
            <a:endParaRPr lang="es-CO" sz="2000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D81CBDC9-84F4-43F5-8130-09DCFC3BE0D9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404987" y="1988840"/>
          <a:ext cx="11377264" cy="396393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1377264">
                  <a:extLst>
                    <a:ext uri="{9D8B030D-6E8A-4147-A177-3AD203B41FA5}">
                      <a16:colId xmlns:a16="http://schemas.microsoft.com/office/drawing/2014/main" val="408275113"/>
                    </a:ext>
                  </a:extLst>
                </a:gridCol>
              </a:tblGrid>
              <a:tr h="588978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/>
                        <a:t> Principales actividades a desarrollar en 2018 para el logro de las metas de la Estrategia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823230"/>
                  </a:ext>
                </a:extLst>
              </a:tr>
              <a:tr h="910239">
                <a:tc>
                  <a:txBody>
                    <a:bodyPr/>
                    <a:lstStyle/>
                    <a:p>
                      <a:r>
                        <a:rPr lang="es-CO" sz="1800" b="0" dirty="0"/>
                        <a:t>Diseñar, implementar y realizar procesos de mejora continua de la Arquitectura TI, para lograr que esté alineada con los planes de ordenamiento social de la propiedad, la misionalidad de la ANT  y los planes del sector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729407"/>
                  </a:ext>
                </a:extLst>
              </a:tr>
              <a:tr h="581249">
                <a:tc>
                  <a:txBody>
                    <a:bodyPr/>
                    <a:lstStyle/>
                    <a:p>
                      <a:r>
                        <a:rPr lang="es-CO" sz="1800" b="0" dirty="0"/>
                        <a:t>Implementar y poblar la base de datos del sistema bajo el modelo LADM_COL (</a:t>
                      </a:r>
                      <a:r>
                        <a:rPr lang="es-CO" sz="1800" b="0" dirty="0" err="1"/>
                        <a:t>Land</a:t>
                      </a:r>
                      <a:r>
                        <a:rPr lang="es-CO" sz="1800" b="0" dirty="0"/>
                        <a:t> </a:t>
                      </a:r>
                      <a:r>
                        <a:rPr lang="es-CO" sz="1800" b="0" dirty="0" err="1"/>
                        <a:t>Administration</a:t>
                      </a:r>
                      <a:r>
                        <a:rPr lang="es-CO" sz="1800" b="0" dirty="0"/>
                        <a:t> </a:t>
                      </a:r>
                      <a:r>
                        <a:rPr lang="es-CO" sz="1800" b="0" dirty="0" err="1"/>
                        <a:t>Domain</a:t>
                      </a:r>
                      <a:r>
                        <a:rPr lang="es-CO" sz="1800" b="0" dirty="0"/>
                        <a:t> </a:t>
                      </a:r>
                      <a:r>
                        <a:rPr lang="es-CO" sz="1800" b="0" dirty="0" err="1"/>
                        <a:t>Model</a:t>
                      </a:r>
                      <a:r>
                        <a:rPr lang="es-CO" sz="1800" b="0" dirty="0"/>
                        <a:t>) y su extensión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118159"/>
                  </a:ext>
                </a:extLst>
              </a:tr>
              <a:tr h="910239">
                <a:tc>
                  <a:txBody>
                    <a:bodyPr/>
                    <a:lstStyle/>
                    <a:p>
                      <a:r>
                        <a:rPr lang="es-CO" sz="1800" b="0" dirty="0"/>
                        <a:t>Diseñar, codificar, probar,  implementar y poner en operación las soluciones de software correspondiente a los módulos misionales priorizados, los cuales conformarán el Sistema Integrado de Tierras. Al igual que las soluciones integrales para barrido predial en el SIT.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867896"/>
                  </a:ext>
                </a:extLst>
              </a:tr>
              <a:tr h="910239">
                <a:tc>
                  <a:txBody>
                    <a:bodyPr/>
                    <a:lstStyle/>
                    <a:p>
                      <a:r>
                        <a:rPr lang="es-CO" sz="1800" b="0" dirty="0"/>
                        <a:t>Desarrollar componentes de interoperabilidad del Sistema que le permitan integrarse con el Observatorio de tierras rurales (en su primera fase) y con las entidades del sector.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701057"/>
                  </a:ext>
                </a:extLst>
              </a:tr>
            </a:tbl>
          </a:graphicData>
        </a:graphic>
      </p:graphicFrame>
      <p:pic>
        <p:nvPicPr>
          <p:cNvPr id="5" name="Imagen 6">
            <a:extLst>
              <a:ext uri="{FF2B5EF4-FFF2-40B4-BE49-F238E27FC236}">
                <a16:creationId xmlns:a16="http://schemas.microsoft.com/office/drawing/2014/main" id="{1D7C74D2-6D63-4E46-AB10-A7260687EB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08" t="82539" r="28284" b="5942"/>
          <a:stretch>
            <a:fillRect/>
          </a:stretch>
        </p:blipFill>
        <p:spPr bwMode="auto">
          <a:xfrm>
            <a:off x="10558115" y="380682"/>
            <a:ext cx="13716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524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A2D6F83F-56E1-4DA0-AA3E-47BBF03C932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2529637"/>
              </p:ext>
            </p:extLst>
          </p:nvPr>
        </p:nvGraphicFramePr>
        <p:xfrm>
          <a:off x="116955" y="942588"/>
          <a:ext cx="11845316" cy="549760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646745">
                  <a:extLst>
                    <a:ext uri="{9D8B030D-6E8A-4147-A177-3AD203B41FA5}">
                      <a16:colId xmlns:a16="http://schemas.microsoft.com/office/drawing/2014/main" val="2728417506"/>
                    </a:ext>
                  </a:extLst>
                </a:gridCol>
                <a:gridCol w="4040340">
                  <a:extLst>
                    <a:ext uri="{9D8B030D-6E8A-4147-A177-3AD203B41FA5}">
                      <a16:colId xmlns:a16="http://schemas.microsoft.com/office/drawing/2014/main" val="3337916415"/>
                    </a:ext>
                  </a:extLst>
                </a:gridCol>
                <a:gridCol w="3158231">
                  <a:extLst>
                    <a:ext uri="{9D8B030D-6E8A-4147-A177-3AD203B41FA5}">
                      <a16:colId xmlns:a16="http://schemas.microsoft.com/office/drawing/2014/main" val="1135195820"/>
                    </a:ext>
                  </a:extLst>
                </a:gridCol>
              </a:tblGrid>
              <a:tr h="188719">
                <a:tc gridSpan="3">
                  <a:txBody>
                    <a:bodyPr/>
                    <a:lstStyle/>
                    <a:p>
                      <a:pPr algn="ctr"/>
                      <a:r>
                        <a:rPr lang="es-CO" sz="1600" dirty="0"/>
                        <a:t>Programado a 31 de Julio de 2018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CO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463325"/>
                  </a:ext>
                </a:extLst>
              </a:tr>
              <a:tr h="171563">
                <a:tc>
                  <a:txBody>
                    <a:bodyPr/>
                    <a:lstStyle/>
                    <a:p>
                      <a:pPr algn="ctr"/>
                      <a:r>
                        <a:rPr lang="es-CO" sz="1400" b="1" u="sng" dirty="0"/>
                        <a:t>Metas a Julio 2018 (Plan de acción)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u="sng" dirty="0"/>
                        <a:t>Indicadores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u="sng" dirty="0"/>
                        <a:t>Metas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82688"/>
                  </a:ext>
                </a:extLst>
              </a:tr>
              <a:tr h="772032">
                <a:tc>
                  <a:txBody>
                    <a:bodyPr/>
                    <a:lstStyle/>
                    <a:p>
                      <a:r>
                        <a:rPr lang="es-CO" sz="1400" dirty="0"/>
                        <a:t>Incluir los nuevo procesos misionales en el marco del modelo de arquitectura empresarial.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CO" sz="1400" dirty="0"/>
                        <a:t>Documento de arquitectura empresarial actualizado en el Marco del PETIC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CO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03189268"/>
                  </a:ext>
                </a:extLst>
              </a:tr>
              <a:tr h="531844">
                <a:tc>
                  <a:txBody>
                    <a:bodyPr/>
                    <a:lstStyle/>
                    <a:p>
                      <a:r>
                        <a:rPr lang="es-CO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Diseñar y/o actualizar los modelos lógicos y físicos de las bases de datos de la ANT bajo la estructura LADM_COL + ANT, para los módulos misionales definidos y municipios del barrido predial.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CO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Un esquema de base de datos bajo la estructura LADM_COL + ANT, para los módulos misionales definidos y municipios del barrido predial.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4043503"/>
                  </a:ext>
                </a:extLst>
              </a:tr>
              <a:tr h="531844">
                <a:tc>
                  <a:txBody>
                    <a:bodyPr/>
                    <a:lstStyle/>
                    <a:p>
                      <a:r>
                        <a:rPr lang="es-CO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Diseñar e implementar los módulos misionales del  sistema integrado de tierras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CO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Diseño ,desarrollo e implementación de procesos misionales 1er módulo Étnico, Inventario y administración de </a:t>
                      </a:r>
                      <a:r>
                        <a:rPr lang="es-CO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baldíos (se incluye</a:t>
                      </a:r>
                      <a:r>
                        <a:rPr lang="es-CO" sz="14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Formalización, sin migración)</a:t>
                      </a:r>
                      <a:r>
                        <a:rPr lang="es-CO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CO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y Generador de reportes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CO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s-CO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36724559"/>
                  </a:ext>
                </a:extLst>
              </a:tr>
              <a:tr h="5318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Diseñar e implementar las soluciones tecnológicas para el Registro de Sujetos de Ordenamiento Social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CO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Registros de Sujetos de Ordenamiento incorporados a la base de datos mediante FISO y su estado en el registro.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70349011"/>
                  </a:ext>
                </a:extLst>
              </a:tr>
              <a:tr h="1697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Diseñar, implementar y poner en operación las funcionalidades y/o ajustes requeridos para soportar y mantener los sistemas de información actuales junto con sus correspondientes bases de datos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CO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Generar  soluciones informáticas para mantener sistema de información actuales que aun no han sido embebidos en el SIT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43950439"/>
                  </a:ext>
                </a:extLst>
              </a:tr>
              <a:tr h="519333">
                <a:tc>
                  <a:txBody>
                    <a:bodyPr/>
                    <a:lstStyle/>
                    <a:p>
                      <a:r>
                        <a:rPr lang="es-CO" sz="1400" dirty="0"/>
                        <a:t>Realizar la acciones técnicas y administrativa para establecer los modelos de intercambio.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CO" sz="1400" dirty="0"/>
                        <a:t>Formalizar acuerdos (convenios) de intercambio de información con entidades del sector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/>
                        <a:t>2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48804505"/>
                  </a:ext>
                </a:extLst>
              </a:tr>
            </a:tbl>
          </a:graphicData>
        </a:graphic>
      </p:graphicFrame>
      <p:pic>
        <p:nvPicPr>
          <p:cNvPr id="6" name="Imagen 6">
            <a:extLst>
              <a:ext uri="{FF2B5EF4-FFF2-40B4-BE49-F238E27FC236}">
                <a16:creationId xmlns:a16="http://schemas.microsoft.com/office/drawing/2014/main" id="{2E89D112-935F-4343-966E-91841D8523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08" t="82539" r="28284" b="5942"/>
          <a:stretch>
            <a:fillRect/>
          </a:stretch>
        </p:blipFill>
        <p:spPr bwMode="auto">
          <a:xfrm>
            <a:off x="10774139" y="44624"/>
            <a:ext cx="1387693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2BFC691D-7B7A-4708-8D42-7F5E1035B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362" y="343929"/>
            <a:ext cx="10968514" cy="533082"/>
          </a:xfrm>
        </p:spPr>
        <p:txBody>
          <a:bodyPr>
            <a:normAutofit fontScale="90000"/>
          </a:bodyPr>
          <a:lstStyle/>
          <a:p>
            <a:r>
              <a:rPr lang="es-CO" sz="2000" dirty="0"/>
              <a:t>PROYECTO IMPLEMENTACIÓN DEL SISTEMA INTEGRADO DE TIERRAS PARA LA GESTIÓN</a:t>
            </a:r>
            <a:br>
              <a:rPr lang="es-CO" sz="2000" dirty="0"/>
            </a:br>
            <a:r>
              <a:rPr lang="es-CO" sz="2000" dirty="0"/>
              <a:t>DEL ORDENAMIENTO SOCIAL DE LA PROPIEDAD </a:t>
            </a:r>
            <a:br>
              <a:rPr lang="es-CO" sz="2000" dirty="0"/>
            </a:br>
            <a:endParaRPr lang="es-CO" sz="2000" dirty="0"/>
          </a:p>
        </p:txBody>
      </p:sp>
    </p:spTree>
    <p:extLst>
      <p:ext uri="{BB962C8B-B14F-4D97-AF65-F5344CB8AC3E}">
        <p14:creationId xmlns:p14="http://schemas.microsoft.com/office/powerpoint/2010/main" val="350937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1140C110-8A26-4AFB-A866-840883B120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3567373"/>
              </p:ext>
            </p:extLst>
          </p:nvPr>
        </p:nvGraphicFramePr>
        <p:xfrm>
          <a:off x="447343" y="793730"/>
          <a:ext cx="11292550" cy="59740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26801">
                  <a:extLst>
                    <a:ext uri="{9D8B030D-6E8A-4147-A177-3AD203B41FA5}">
                      <a16:colId xmlns:a16="http://schemas.microsoft.com/office/drawing/2014/main" val="1655577992"/>
                    </a:ext>
                  </a:extLst>
                </a:gridCol>
                <a:gridCol w="4026801">
                  <a:extLst>
                    <a:ext uri="{9D8B030D-6E8A-4147-A177-3AD203B41FA5}">
                      <a16:colId xmlns:a16="http://schemas.microsoft.com/office/drawing/2014/main" val="3337916415"/>
                    </a:ext>
                  </a:extLst>
                </a:gridCol>
                <a:gridCol w="3238948">
                  <a:extLst>
                    <a:ext uri="{9D8B030D-6E8A-4147-A177-3AD203B41FA5}">
                      <a16:colId xmlns:a16="http://schemas.microsoft.com/office/drawing/2014/main" val="1135195820"/>
                    </a:ext>
                  </a:extLst>
                </a:gridCol>
              </a:tblGrid>
              <a:tr h="326310">
                <a:tc gridSpan="3">
                  <a:txBody>
                    <a:bodyPr/>
                    <a:lstStyle/>
                    <a:p>
                      <a:pPr algn="ctr"/>
                      <a:r>
                        <a:rPr lang="es-CO" sz="1600" dirty="0"/>
                        <a:t>Programado a 31 de Diciembre de 2018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CO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463325"/>
                  </a:ext>
                </a:extLst>
              </a:tr>
              <a:tr h="2966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1" u="sng" dirty="0"/>
                        <a:t>Metas a Diciembre 2018 (Plan de acción)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i="0" u="sng" dirty="0"/>
                        <a:t>Indicadores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i="0" u="sng" dirty="0"/>
                        <a:t>Metas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82688"/>
                  </a:ext>
                </a:extLst>
              </a:tr>
              <a:tr h="356255">
                <a:tc>
                  <a:txBody>
                    <a:bodyPr/>
                    <a:lstStyle/>
                    <a:p>
                      <a:r>
                        <a:rPr lang="es-CO" sz="1400" dirty="0">
                          <a:solidFill>
                            <a:schemeClr val="tx1"/>
                          </a:solidFill>
                        </a:rPr>
                        <a:t>Realizar las iteraciones de actualización de los procesos existentes de acuerdo con la dinámica institucional que permita implementar los proyectos acordes al PETIC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CO" sz="1400" dirty="0">
                          <a:solidFill>
                            <a:schemeClr val="tx1"/>
                          </a:solidFill>
                        </a:rPr>
                        <a:t>Documento de arquitectura empresarial actualizado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CO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03189268"/>
                  </a:ext>
                </a:extLst>
              </a:tr>
              <a:tr h="296645">
                <a:tc>
                  <a:txBody>
                    <a:bodyPr/>
                    <a:lstStyle/>
                    <a:p>
                      <a:r>
                        <a:rPr lang="es-CO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Diseñar y/o actualizar los modelos lógicos y físicos de las bases de datos de la ANT bajo la estructura LADM_COL + ANT, para los módulos misionales definidos y municipios del barrido predial.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CO" sz="1400" dirty="0"/>
                        <a:t>Datos históricos migrados al modelo LADM-COL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/>
                        <a:t>1 Informe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08487140"/>
                  </a:ext>
                </a:extLst>
              </a:tr>
              <a:tr h="6302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Diseñar e implementar los módulos misionales del  sistema integrado de tierras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CO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Módulo misional fondo nacional agrario</a:t>
                      </a:r>
                      <a:r>
                        <a:rPr lang="es-CO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Subsidios, 2do </a:t>
                      </a:r>
                      <a:r>
                        <a:rPr lang="es-CO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módulo Étnico </a:t>
                      </a:r>
                      <a:r>
                        <a:rPr lang="es-CO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implementado y </a:t>
                      </a:r>
                      <a:r>
                        <a:rPr lang="es-CO" sz="14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migración de </a:t>
                      </a:r>
                      <a:r>
                        <a:rPr lang="es-CO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formalización .</a:t>
                      </a:r>
                      <a:endParaRPr lang="es-CO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07205534"/>
                  </a:ext>
                </a:extLst>
              </a:tr>
              <a:tr h="3035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Diseñar e implementar las soluciones tecnológicas para el Registro de Sujetos de Ordenamiento Social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CO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Módulo del procedimiento único del Registro de Sujetos de Ordenamiento Social RESO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65927954"/>
                  </a:ext>
                </a:extLst>
              </a:tr>
              <a:tr h="3035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Diseñar, implementar y poner en operación las funcionalidades y/o ajustes requeridos para soportar y mantener los sistemas de información actuales junto con sus correspondientes bases de datos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CO" sz="1400" dirty="0"/>
                        <a:t>Generar soluciones informáticas definitivas que apoyen la implementación del barrido predial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/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12064429"/>
                  </a:ext>
                </a:extLst>
              </a:tr>
              <a:tr h="3035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/>
                        <a:t>Realizar la acciones técnicas y administrativa para establecer los modelos de intercambio</a:t>
                      </a:r>
                      <a:endParaRPr lang="es-CO" sz="14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CO" sz="1400" dirty="0"/>
                        <a:t>Formalizar acuerdos (convenios) de intercambio de información con entidades del sector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50516614"/>
                  </a:ext>
                </a:extLst>
              </a:tr>
              <a:tr h="3035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Diseñar y desarrollar los procesos de consulta extracción , transformación, cargue de los datos y/o servicios de integración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CO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Base de datos para soportar consulta extracción , transformación, cargue de los datos de interoperabilidad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440877"/>
                  </a:ext>
                </a:extLst>
              </a:tr>
            </a:tbl>
          </a:graphicData>
        </a:graphic>
      </p:graphicFrame>
      <p:pic>
        <p:nvPicPr>
          <p:cNvPr id="5" name="Imagen 6">
            <a:extLst>
              <a:ext uri="{FF2B5EF4-FFF2-40B4-BE49-F238E27FC236}">
                <a16:creationId xmlns:a16="http://schemas.microsoft.com/office/drawing/2014/main" id="{FB021FDE-5069-47F2-BDAA-613327D74F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08" t="82539" r="28284" b="5942"/>
          <a:stretch>
            <a:fillRect/>
          </a:stretch>
        </p:blipFill>
        <p:spPr bwMode="auto">
          <a:xfrm>
            <a:off x="10558115" y="113696"/>
            <a:ext cx="13716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49775BBB-F93A-469A-8C9D-9AA483580BE7}"/>
              </a:ext>
            </a:extLst>
          </p:cNvPr>
          <p:cNvSpPr txBox="1">
            <a:spLocks/>
          </p:cNvSpPr>
          <p:nvPr/>
        </p:nvSpPr>
        <p:spPr>
          <a:xfrm>
            <a:off x="425603" y="274192"/>
            <a:ext cx="10968514" cy="5330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1800" dirty="0"/>
              <a:t>PROYECTO IMPLEMENTACIÓN DEL SISTEMA INTEGRADO DE TIERRAS PARA LA GESTIÓN</a:t>
            </a:r>
            <a:br>
              <a:rPr lang="es-CO" sz="1800" dirty="0"/>
            </a:br>
            <a:r>
              <a:rPr lang="es-CO" sz="1800" dirty="0"/>
              <a:t>DEL ORDENAMIENTO SOCIAL DE LA PROPIEDAD </a:t>
            </a:r>
            <a:br>
              <a:rPr lang="es-CO" sz="1800" dirty="0"/>
            </a:br>
            <a:endParaRPr lang="es-CO" sz="1800" dirty="0"/>
          </a:p>
        </p:txBody>
      </p:sp>
    </p:spTree>
    <p:extLst>
      <p:ext uri="{BB962C8B-B14F-4D97-AF65-F5344CB8AC3E}">
        <p14:creationId xmlns:p14="http://schemas.microsoft.com/office/powerpoint/2010/main" val="3755978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909043" y="332656"/>
            <a:ext cx="6120680" cy="369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799" b="1" dirty="0" smtClean="0"/>
              <a:t>DIRECCIÓN DE ORDENAMIENTO SOCIAL DE LA PROPIEDAD</a:t>
            </a:r>
            <a:endParaRPr lang="es-CO" sz="1799" b="1" dirty="0"/>
          </a:p>
        </p:txBody>
      </p:sp>
      <p:sp>
        <p:nvSpPr>
          <p:cNvPr id="2" name="CuadroTexto 1"/>
          <p:cNvSpPr txBox="1"/>
          <p:nvPr/>
        </p:nvSpPr>
        <p:spPr>
          <a:xfrm>
            <a:off x="765027" y="1196752"/>
            <a:ext cx="1029714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b="1" dirty="0" smtClean="0"/>
              <a:t>COMPROMISOS ADICIONALES CONCERTADOS CON EL DIRECTOR GENERAL:</a:t>
            </a:r>
          </a:p>
          <a:p>
            <a:pPr algn="just"/>
            <a:endParaRPr lang="es-CO" b="1" dirty="0" smtClean="0"/>
          </a:p>
          <a:p>
            <a:pPr algn="just"/>
            <a:r>
              <a:rPr lang="es-CO" dirty="0" smtClean="0"/>
              <a:t>PLANEACIÓN OPERATIVA</a:t>
            </a:r>
            <a:endParaRPr lang="es-CO" dirty="0"/>
          </a:p>
          <a:p>
            <a:pPr marL="285750" indent="-285750" algn="just">
              <a:buFontTx/>
              <a:buChar char="-"/>
            </a:pPr>
            <a:endParaRPr lang="es-CO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 smtClean="0"/>
              <a:t>Reportar </a:t>
            </a:r>
            <a:r>
              <a:rPr lang="es-CO" dirty="0"/>
              <a:t>la meta de predios visitados, no en términos catastrales sino </a:t>
            </a:r>
            <a:r>
              <a:rPr lang="es-CO" dirty="0" smtClean="0"/>
              <a:t>reales. La meta se mantiene en 71.000 al mes de julio y se ajusta en 60.000 al mes de diciembre.</a:t>
            </a:r>
          </a:p>
          <a:p>
            <a:pPr marL="285750" indent="-285750" algn="just">
              <a:buFontTx/>
              <a:buChar char="-"/>
            </a:pPr>
            <a:endParaRPr lang="es-CO" dirty="0"/>
          </a:p>
          <a:p>
            <a:pPr algn="just"/>
            <a:r>
              <a:rPr lang="es-CO" dirty="0" smtClean="0"/>
              <a:t>SISTEMAS</a:t>
            </a:r>
          </a:p>
          <a:p>
            <a:pPr algn="just"/>
            <a:endParaRPr lang="es-CO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/>
              <a:t>A </a:t>
            </a:r>
            <a:r>
              <a:rPr lang="es-CO" dirty="0" smtClean="0"/>
              <a:t>la meta al mes de julio </a:t>
            </a:r>
            <a:r>
              <a:rPr lang="es-CO" dirty="0"/>
              <a:t>se le </a:t>
            </a:r>
            <a:r>
              <a:rPr lang="es-CO" dirty="0" smtClean="0"/>
              <a:t>suma </a:t>
            </a:r>
            <a:r>
              <a:rPr lang="es-CO" dirty="0"/>
              <a:t>el módulo de formalización sin migración, para un total de cuatro.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/>
              <a:t>A diciembre, incluir </a:t>
            </a:r>
            <a:r>
              <a:rPr lang="es-CO" dirty="0" smtClean="0"/>
              <a:t>el módulo de </a:t>
            </a:r>
            <a:r>
              <a:rPr lang="es-CO" dirty="0"/>
              <a:t>subsidios y la migración de formalización. Se mantiene en tres.</a:t>
            </a:r>
          </a:p>
          <a:p>
            <a:pPr algn="just"/>
            <a:endParaRPr lang="es-CO" dirty="0" smtClean="0"/>
          </a:p>
          <a:p>
            <a:pPr algn="just"/>
            <a:endParaRPr lang="es-CO" dirty="0"/>
          </a:p>
          <a:p>
            <a:pPr algn="just"/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6012467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2647034" y="2602362"/>
            <a:ext cx="7764464" cy="768350"/>
          </a:xfrm>
        </p:spPr>
        <p:txBody>
          <a:bodyPr>
            <a:normAutofit fontScale="62500" lnSpcReduction="20000"/>
          </a:bodyPr>
          <a:lstStyle/>
          <a:p>
            <a:r>
              <a:rPr lang="es-CO" sz="3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Proyección metas y actividades 2018 DIRECCIÓN DE GESTIÓN JURÍDICA DE TIERRAS</a:t>
            </a:r>
            <a:endParaRPr lang="es-CO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s-ES" sz="36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5148" y="-2047"/>
            <a:ext cx="3815727" cy="224454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20708" r="11660"/>
          <a:stretch/>
        </p:blipFill>
        <p:spPr>
          <a:xfrm>
            <a:off x="1788906" y="3730577"/>
            <a:ext cx="2679499" cy="1980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003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08" t="82539" r="28284" b="5942"/>
          <a:stretch>
            <a:fillRect/>
          </a:stretch>
        </p:blipFill>
        <p:spPr bwMode="auto">
          <a:xfrm>
            <a:off x="10630123" y="260648"/>
            <a:ext cx="13716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9855515"/>
              </p:ext>
            </p:extLst>
          </p:nvPr>
        </p:nvGraphicFramePr>
        <p:xfrm>
          <a:off x="1413099" y="908720"/>
          <a:ext cx="9073008" cy="5388880"/>
        </p:xfrm>
        <a:graphic>
          <a:graphicData uri="http://schemas.openxmlformats.org/drawingml/2006/table">
            <a:tbl>
              <a:tblPr/>
              <a:tblGrid>
                <a:gridCol w="4851539">
                  <a:extLst>
                    <a:ext uri="{9D8B030D-6E8A-4147-A177-3AD203B41FA5}">
                      <a16:colId xmlns:a16="http://schemas.microsoft.com/office/drawing/2014/main" val="2087523486"/>
                    </a:ext>
                  </a:extLst>
                </a:gridCol>
                <a:gridCol w="4221469">
                  <a:extLst>
                    <a:ext uri="{9D8B030D-6E8A-4147-A177-3AD203B41FA5}">
                      <a16:colId xmlns:a16="http://schemas.microsoft.com/office/drawing/2014/main" val="3439318790"/>
                    </a:ext>
                  </a:extLst>
                </a:gridCol>
              </a:tblGrid>
              <a:tr h="19267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i="0" u="sng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Estrategia:  </a:t>
                      </a:r>
                      <a:r>
                        <a:rPr lang="es-ES" sz="1400" kern="12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Reducir la informalidad de la propiedad privada rural. 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700" kern="1200" dirty="0" smtClean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75573" marR="8397" marT="8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704925"/>
                  </a:ext>
                </a:extLst>
              </a:tr>
              <a:tr h="37806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i="0" u="sng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Descripción</a:t>
                      </a:r>
                      <a:r>
                        <a:rPr lang="es-MX" sz="1400" b="1" i="0" u="sng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: </a:t>
                      </a:r>
                      <a:r>
                        <a:rPr lang="es-ES_tradnl" sz="1400" dirty="0" smtClean="0">
                          <a:effectLst/>
                          <a:latin typeface="Arial Narrow" panose="020B0606020202030204" pitchFamily="34" charset="0"/>
                        </a:rPr>
                        <a:t>Gestionar y apoyar la formalización de tierras de naturaleza privada para pobladores rurales de escasos recursos que tengan la calidad de poseedores.</a:t>
                      </a:r>
                      <a:endParaRPr lang="es-CO" sz="1400" dirty="0" smtClean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573" marR="8397" marT="8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090989"/>
                  </a:ext>
                </a:extLst>
              </a:tr>
              <a:tr h="192679">
                <a:tc gridSpan="2">
                  <a:txBody>
                    <a:bodyPr/>
                    <a:lstStyle/>
                    <a:p>
                      <a:pPr algn="l" rtl="0" fontAlgn="ctr"/>
                      <a:endParaRPr lang="es-MX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5573" marR="8397" marT="8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517012"/>
                  </a:ext>
                </a:extLst>
              </a:tr>
              <a:tr h="192679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Programado a 31 de Julio de 2018</a:t>
                      </a:r>
                    </a:p>
                  </a:txBody>
                  <a:tcPr marL="75573" marR="8397" marT="8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5573" marR="8397" marT="8397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0972627"/>
                  </a:ext>
                </a:extLst>
              </a:tr>
              <a:tr h="192679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400" b="1" i="0" u="sng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Indicadores </a:t>
                      </a:r>
                    </a:p>
                  </a:txBody>
                  <a:tcPr marL="75573" marR="8397" marT="8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400" b="1" i="0" u="sng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Metas</a:t>
                      </a:r>
                    </a:p>
                  </a:txBody>
                  <a:tcPr marL="75573" marR="8397" marT="8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0856244"/>
                  </a:ext>
                </a:extLst>
              </a:tr>
              <a:tr h="516594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Títulos de formalización de la propiedad privada rural generados.</a:t>
                      </a:r>
                      <a:endParaRPr lang="es-MX" sz="1400" b="0" i="0" u="none" strike="noStrike" baseline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l" rtl="0" fontAlgn="ctr"/>
                      <a:endParaRPr lang="es-MX" sz="1400" b="0" i="0" u="none" strike="noStrike" baseline="0" dirty="0" smtClean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02291" marR="8397" marT="8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9.000</a:t>
                      </a:r>
                      <a:r>
                        <a:rPr lang="es-MX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Títulos generados de formalización de la propiedad privada rural.</a:t>
                      </a:r>
                    </a:p>
                  </a:txBody>
                  <a:tcPr marL="302291" marR="8397" marT="8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2303260"/>
                  </a:ext>
                </a:extLst>
              </a:tr>
              <a:tr h="192679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Programado a 31 de Diciembre de 2018</a:t>
                      </a:r>
                    </a:p>
                  </a:txBody>
                  <a:tcPr marL="75573" marR="8397" marT="8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2291" marR="8397" marT="8397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0148453"/>
                  </a:ext>
                </a:extLst>
              </a:tr>
              <a:tr h="564737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400" b="1" i="0" u="sng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Indicadores</a:t>
                      </a:r>
                    </a:p>
                    <a:p>
                      <a:pPr marL="265113" indent="0" algn="l" rtl="0" fontAlgn="ctr"/>
                      <a:r>
                        <a:rPr lang="es-MX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Títulos de formalización de la propiedad privada rural generados.</a:t>
                      </a:r>
                    </a:p>
                    <a:p>
                      <a:pPr marL="265113" indent="0" algn="l" rtl="0" fontAlgn="ctr"/>
                      <a:endParaRPr lang="es-MX" sz="1400" b="0" i="0" u="none" strike="noStrike" baseline="0" dirty="0" smtClean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5573" marR="8397" marT="8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1" i="0" u="sng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Metas a 31 de Diciembre 2018</a:t>
                      </a:r>
                    </a:p>
                    <a:p>
                      <a:pPr marL="185738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12.000</a:t>
                      </a:r>
                      <a:r>
                        <a:rPr lang="es-MX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Títulos generados de formalización de la propiedad privada rural.</a:t>
                      </a:r>
                    </a:p>
                  </a:txBody>
                  <a:tcPr marL="75573" marR="8397" marT="8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5280544"/>
                  </a:ext>
                </a:extLst>
              </a:tr>
              <a:tr h="68168">
                <a:tc>
                  <a:txBody>
                    <a:bodyPr/>
                    <a:lstStyle/>
                    <a:p>
                      <a:pPr algn="l" rtl="0" fontAlgn="ctr"/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02291" marR="8397" marT="8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2291" marR="8397" marT="8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5505141"/>
                  </a:ext>
                </a:extLst>
              </a:tr>
              <a:tr h="192679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Principales actividades a desarrollar en 2018 para el logro de las metas de la Estrategia:  </a:t>
                      </a:r>
                    </a:p>
                  </a:txBody>
                  <a:tcPr marL="75573" marR="8397" marT="8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832248"/>
                  </a:ext>
                </a:extLst>
              </a:tr>
              <a:tr h="192679">
                <a:tc gridSpan="2">
                  <a:txBody>
                    <a:bodyPr/>
                    <a:lstStyle/>
                    <a:p>
                      <a:pPr marL="285750" indent="-285750" algn="l" rtl="0" fontAlgn="ctr">
                        <a:buFont typeface="Arial" panose="020B0604020202020204" pitchFamily="34" charset="0"/>
                        <a:buChar char="•"/>
                      </a:pPr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Realizar el análisis y estudio técnico y jurídico de las solicitudes con el fin de establecer rutas de viabilidad para recibir asistencia por parte de la ANT.</a:t>
                      </a:r>
                    </a:p>
                    <a:p>
                      <a:pPr marL="285750" indent="-285750" algn="l" rtl="0" fontAlgn="ctr">
                        <a:buFont typeface="Arial" panose="020B0604020202020204" pitchFamily="34" charset="0"/>
                        <a:buChar char="•"/>
                      </a:pPr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Realizar las actividades de campo con el fin de </a:t>
                      </a:r>
                      <a:r>
                        <a:rPr lang="es-CO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espacializar</a:t>
                      </a:r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y ubicar geográficamente los predios, levantar actas de colindancia y linderos.</a:t>
                      </a:r>
                    </a:p>
                    <a:p>
                      <a:pPr marL="285750" indent="-285750" algn="l" rtl="0" fontAlgn="ctr">
                        <a:buFont typeface="Arial" panose="020B0604020202020204" pitchFamily="34" charset="0"/>
                        <a:buChar char="•"/>
                      </a:pPr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Adelantar el análisis registral y escritural de antecedentes de tradición de dominio conforme a los parámetros de la Ley y los parámetros de la sentencia T-488 de 2014.</a:t>
                      </a:r>
                    </a:p>
                    <a:p>
                      <a:pPr marL="285750" indent="-285750" algn="l" rtl="0" fontAlgn="ctr">
                        <a:buFont typeface="Arial" panose="020B0604020202020204" pitchFamily="34" charset="0"/>
                        <a:buChar char="•"/>
                      </a:pPr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Gestionar y apoyar la formalización de la propiedad privada rural ante notarios jueces y autoridades municipales, departamentales o nacionales   para pobladores rurales de escasos recursos que tengan la calidad de poseedores; impulso procesal.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02291" marR="8397" marT="8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639381"/>
                  </a:ext>
                </a:extLst>
              </a:tr>
              <a:tr h="192679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2291" marR="8397" marT="8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74834"/>
                  </a:ext>
                </a:extLst>
              </a:tr>
              <a:tr h="192679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s-MX" sz="1400" b="1" i="0" u="sng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Responsable</a:t>
                      </a:r>
                      <a:r>
                        <a:rPr lang="es-MX" sz="1400" b="1" i="0" u="sng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: </a:t>
                      </a:r>
                      <a:r>
                        <a:rPr lang="es-MX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Juan Camilo Sánchez Rodríguez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5573" marR="8397" marT="8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4193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4284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08" t="82539" r="28284" b="5942"/>
          <a:stretch>
            <a:fillRect/>
          </a:stretch>
        </p:blipFill>
        <p:spPr bwMode="auto">
          <a:xfrm>
            <a:off x="10630123" y="260648"/>
            <a:ext cx="13716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a 3"/>
          <p:cNvGraphicFramePr>
            <a:graphicFrameLocks noGrp="1"/>
          </p:cNvGraphicFramePr>
          <p:nvPr>
            <p:extLst/>
          </p:nvPr>
        </p:nvGraphicFramePr>
        <p:xfrm>
          <a:off x="1413099" y="908720"/>
          <a:ext cx="9073008" cy="5703643"/>
        </p:xfrm>
        <a:graphic>
          <a:graphicData uri="http://schemas.openxmlformats.org/drawingml/2006/table">
            <a:tbl>
              <a:tblPr/>
              <a:tblGrid>
                <a:gridCol w="4851539">
                  <a:extLst>
                    <a:ext uri="{9D8B030D-6E8A-4147-A177-3AD203B41FA5}">
                      <a16:colId xmlns:a16="http://schemas.microsoft.com/office/drawing/2014/main" val="2087523486"/>
                    </a:ext>
                  </a:extLst>
                </a:gridCol>
                <a:gridCol w="4221469">
                  <a:extLst>
                    <a:ext uri="{9D8B030D-6E8A-4147-A177-3AD203B41FA5}">
                      <a16:colId xmlns:a16="http://schemas.microsoft.com/office/drawing/2014/main" val="3439318790"/>
                    </a:ext>
                  </a:extLst>
                </a:gridCol>
              </a:tblGrid>
              <a:tr h="19267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i="0" u="sng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Estrategias:  </a:t>
                      </a:r>
                    </a:p>
                    <a:p>
                      <a:pPr marL="285750" marR="0" lvl="0" indent="-2857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CO" sz="1400" kern="12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Contribuir mediante la identificación física y jurídica de los predios a la seguridad jurídica y protección de los baldíos.</a:t>
                      </a:r>
                    </a:p>
                    <a:p>
                      <a:pPr marL="285750" marR="0" lvl="0" indent="-2857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CO" sz="1400" kern="12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Contribuir a la defensa de la función social y ecológica de la propiedad a través de la extinción del derecho de dominio.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700" kern="1200" dirty="0" smtClean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75573" marR="8397" marT="8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704925"/>
                  </a:ext>
                </a:extLst>
              </a:tr>
              <a:tr h="378062">
                <a:tc gridSpan="2">
                  <a:txBody>
                    <a:bodyPr/>
                    <a:lstStyle/>
                    <a:p>
                      <a:r>
                        <a:rPr lang="es-MX" sz="1400" b="1" i="0" u="sng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Descripción</a:t>
                      </a:r>
                      <a:r>
                        <a:rPr lang="es-MX" sz="1400" b="1" i="0" u="sng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: </a:t>
                      </a:r>
                      <a:r>
                        <a:rPr lang="es-ES_tradnl" sz="1400" dirty="0" smtClean="0">
                          <a:effectLst/>
                          <a:latin typeface="Arial Narrow" panose="020B0606020202030204" pitchFamily="34" charset="0"/>
                        </a:rPr>
                        <a:t>Iniciar, adelantar y proferir los respectivos actos administrativos en los procedimientos agrarios.</a:t>
                      </a:r>
                    </a:p>
                    <a:p>
                      <a:endParaRPr lang="es-CO" sz="1200" kern="1200" dirty="0" smtClean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75573" marR="8397" marT="8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090989"/>
                  </a:ext>
                </a:extLst>
              </a:tr>
              <a:tr h="192679">
                <a:tc gridSpan="2">
                  <a:txBody>
                    <a:bodyPr/>
                    <a:lstStyle/>
                    <a:p>
                      <a:pPr algn="l" rtl="0" fontAlgn="ctr"/>
                      <a:endParaRPr lang="es-MX" sz="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5573" marR="8397" marT="8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517012"/>
                  </a:ext>
                </a:extLst>
              </a:tr>
              <a:tr h="192679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Programado a 31 de Julio de 2018</a:t>
                      </a:r>
                    </a:p>
                  </a:txBody>
                  <a:tcPr marL="75573" marR="8397" marT="8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5573" marR="8397" marT="8397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0972627"/>
                  </a:ext>
                </a:extLst>
              </a:tr>
              <a:tr h="192679"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400" b="1" i="0" u="sng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Indicadores </a:t>
                      </a:r>
                    </a:p>
                  </a:txBody>
                  <a:tcPr marL="75573" marR="8397" marT="8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400" b="1" i="0" u="sng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Metas</a:t>
                      </a:r>
                    </a:p>
                  </a:txBody>
                  <a:tcPr marL="75573" marR="8397" marT="8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0856244"/>
                  </a:ext>
                </a:extLst>
              </a:tr>
              <a:tr h="516594"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400" dirty="0" smtClean="0">
                          <a:effectLst/>
                          <a:latin typeface="Arial Narrow" panose="020B0606020202030204" pitchFamily="34" charset="0"/>
                        </a:rPr>
                        <a:t>Hectáreas ordenadas en cuanto a su tenencia, ocupación y aprovechamiento, a través de procedimientos agrarios con decisión de fondo</a:t>
                      </a:r>
                      <a:endParaRPr lang="es-MX" sz="1400" b="0" i="0" u="none" strike="noStrike" baseline="0" dirty="0" smtClean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02291" marR="8397" marT="8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60.000</a:t>
                      </a:r>
                      <a:r>
                        <a:rPr lang="es-MX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s-CO" sz="1400" dirty="0" smtClean="0">
                          <a:effectLst/>
                          <a:latin typeface="Arial Narrow" panose="020B0606020202030204" pitchFamily="34" charset="0"/>
                        </a:rPr>
                        <a:t>Hectáreas ordenadas en cuanto a su tenencia, ocupación y aprovechamiento, a través de procedimientos agrarios con decisión de fondo</a:t>
                      </a:r>
                      <a:endParaRPr lang="es-MX" sz="1400" b="0" i="0" u="none" strike="noStrike" baseline="0" dirty="0" smtClean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02291" marR="8397" marT="8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2303260"/>
                  </a:ext>
                </a:extLst>
              </a:tr>
              <a:tr h="192679"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Programado a 31 de Diciembre de 2018</a:t>
                      </a:r>
                    </a:p>
                  </a:txBody>
                  <a:tcPr marL="75573" marR="8397" marT="8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2291" marR="8397" marT="8397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0148453"/>
                  </a:ext>
                </a:extLst>
              </a:tr>
              <a:tr h="564737">
                <a:tc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b="1" i="0" u="sng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Indicadores</a:t>
                      </a:r>
                    </a:p>
                    <a:p>
                      <a:pPr marL="185738" indent="0"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400" dirty="0" smtClean="0">
                          <a:effectLst/>
                          <a:latin typeface="Arial Narrow" panose="020B0606020202030204" pitchFamily="34" charset="0"/>
                        </a:rPr>
                        <a:t>Hectáreas ordenadas en cuanto a su tenencia, ocupación y aprovechamiento, a través de procedimientos agrarios con decisión de fondo</a:t>
                      </a:r>
                      <a:endParaRPr lang="es-MX" sz="1400" b="0" i="0" u="none" strike="noStrike" baseline="0" dirty="0" smtClean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5573" marR="8397" marT="8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1" i="0" u="sng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Metas a 31 de Diciembre 2018</a:t>
                      </a:r>
                    </a:p>
                    <a:p>
                      <a:pPr marL="185738" indent="0"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120.000</a:t>
                      </a:r>
                      <a:r>
                        <a:rPr lang="es-MX" sz="1400" b="0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s-CO" sz="1400" dirty="0" smtClean="0">
                          <a:effectLst/>
                          <a:latin typeface="Arial Narrow" panose="020B0606020202030204" pitchFamily="34" charset="0"/>
                        </a:rPr>
                        <a:t>Hectáreas ordenadas en cuanto a su tenencia, ocupación y aprovechamiento, a través de procedimientos agrarios con decisión de fondo</a:t>
                      </a:r>
                      <a:endParaRPr lang="es-MX" sz="1400" b="0" i="0" u="none" strike="noStrike" baseline="0" dirty="0" smtClean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5573" marR="8397" marT="8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5280544"/>
                  </a:ext>
                </a:extLst>
              </a:tr>
              <a:tr h="68168">
                <a:tc>
                  <a:txBody>
                    <a:bodyPr/>
                    <a:lstStyle/>
                    <a:p>
                      <a:pPr algn="l" rtl="0" fontAlgn="ctr"/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02291" marR="8397" marT="8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2291" marR="8397" marT="8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5505141"/>
                  </a:ext>
                </a:extLst>
              </a:tr>
              <a:tr h="192679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Principales actividades a desarrollar en 2018 para el logro de las metas de la Estrategia:  </a:t>
                      </a:r>
                    </a:p>
                  </a:txBody>
                  <a:tcPr marL="75573" marR="8397" marT="8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832248"/>
                  </a:ext>
                </a:extLst>
              </a:tr>
              <a:tr h="192679">
                <a:tc gridSpan="2">
                  <a:txBody>
                    <a:bodyPr/>
                    <a:lstStyle/>
                    <a:p>
                      <a:pPr marL="285750" indent="-285750" algn="l" rtl="0" fontAlgn="ctr">
                        <a:buFont typeface="Arial" panose="020B0604020202020204" pitchFamily="34" charset="0"/>
                        <a:buChar char="•"/>
                      </a:pPr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Realizar las diligencias en los predios objeto de estudio a fin de determinar la procedencia y tipo de proceso que se debe iniciar sobre el caso particular - visita previa.</a:t>
                      </a:r>
                    </a:p>
                    <a:p>
                      <a:pPr marL="285750" indent="-285750" algn="l" rtl="0" fontAlgn="ctr">
                        <a:buFont typeface="Arial" panose="020B0604020202020204" pitchFamily="34" charset="0"/>
                        <a:buChar char="•"/>
                      </a:pPr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Realizar las diligencias a los predios objeto de estudio a fin de recopilar el material probatorio necesario para adoptar la decisión final que culmina el procedimiento. - inspección ocular .</a:t>
                      </a:r>
                    </a:p>
                    <a:p>
                      <a:pPr marL="285750" indent="-285750" algn="l" rtl="0" fontAlgn="ctr">
                        <a:buFont typeface="Arial" panose="020B0604020202020204" pitchFamily="34" charset="0"/>
                        <a:buChar char="•"/>
                      </a:pPr>
                      <a:r>
                        <a:rPr lang="es-C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Realizar el análisis y procesamiento de expedientes de los procedimientos agrarios  conforme a los lineamientos de la sentencia  T488 de 2014.</a:t>
                      </a:r>
                    </a:p>
                  </a:txBody>
                  <a:tcPr marL="302291" marR="8397" marT="8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639381"/>
                  </a:ext>
                </a:extLst>
              </a:tr>
              <a:tr h="192679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2291" marR="8397" marT="8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74834"/>
                  </a:ext>
                </a:extLst>
              </a:tr>
              <a:tr h="192679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s-MX" sz="1400" b="1" i="0" u="sng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Responsable</a:t>
                      </a:r>
                      <a:r>
                        <a:rPr lang="es-MX" sz="1400" b="1" i="0" u="sng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: </a:t>
                      </a:r>
                      <a:r>
                        <a:rPr lang="es-MX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Juan Camilo Sánchez Rodríguez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5573" marR="8397" marT="8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4193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9733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909043" y="332656"/>
            <a:ext cx="6120680" cy="369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799" b="1" dirty="0" smtClean="0"/>
              <a:t>DIRECCIÓN DE GESTIÓN JURÍDICA DE TIERRAS</a:t>
            </a:r>
            <a:endParaRPr lang="es-CO" sz="1799" b="1" dirty="0"/>
          </a:p>
        </p:txBody>
      </p:sp>
      <p:sp>
        <p:nvSpPr>
          <p:cNvPr id="2" name="CuadroTexto 1"/>
          <p:cNvSpPr txBox="1"/>
          <p:nvPr/>
        </p:nvSpPr>
        <p:spPr>
          <a:xfrm>
            <a:off x="765027" y="1196752"/>
            <a:ext cx="102971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b="1" dirty="0" smtClean="0"/>
              <a:t>COMPROMISOS ADICIONALES CONCERTADOS CON EL DIRECTOR GENERAL:</a:t>
            </a:r>
          </a:p>
          <a:p>
            <a:pPr marL="285750" indent="-285750" algn="just">
              <a:buFontTx/>
              <a:buChar char="-"/>
            </a:pPr>
            <a:endParaRPr lang="es-CO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/>
              <a:t>De los </a:t>
            </a:r>
            <a:r>
              <a:rPr lang="es-CO" dirty="0" smtClean="0"/>
              <a:t>9.000 títulos</a:t>
            </a:r>
            <a:r>
              <a:rPr lang="es-CO" dirty="0"/>
              <a:t>, </a:t>
            </a:r>
            <a:r>
              <a:rPr lang="es-CO" dirty="0" smtClean="0"/>
              <a:t>5.000 </a:t>
            </a:r>
            <a:r>
              <a:rPr lang="es-CO" dirty="0"/>
              <a:t>son por </a:t>
            </a:r>
            <a:r>
              <a:rPr lang="es-CO" dirty="0" smtClean="0"/>
              <a:t>902.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 smtClean="0"/>
              <a:t>La meta a diciembre sube de 10 mil a 12 mil títulos.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449438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2647034" y="2602362"/>
            <a:ext cx="7764464" cy="768350"/>
          </a:xfrm>
        </p:spPr>
        <p:txBody>
          <a:bodyPr>
            <a:normAutofit fontScale="70000" lnSpcReduction="20000"/>
          </a:bodyPr>
          <a:lstStyle/>
          <a:p>
            <a:r>
              <a:rPr lang="es-CO" sz="3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Proyección metas y actividades 2018 DIRECCIÓN DE ASUNTOS ÉTNICOS</a:t>
            </a:r>
            <a:endParaRPr lang="es-CO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s-ES" sz="36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5148" y="-2047"/>
            <a:ext cx="3815727" cy="224454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20708" r="11660"/>
          <a:stretch/>
        </p:blipFill>
        <p:spPr>
          <a:xfrm>
            <a:off x="1788906" y="3730577"/>
            <a:ext cx="2679499" cy="1980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02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316145"/>
              </p:ext>
            </p:extLst>
          </p:nvPr>
        </p:nvGraphicFramePr>
        <p:xfrm>
          <a:off x="589001" y="583620"/>
          <a:ext cx="8568951" cy="4947069"/>
        </p:xfrm>
        <a:graphic>
          <a:graphicData uri="http://schemas.openxmlformats.org/drawingml/2006/table">
            <a:tbl>
              <a:tblPr/>
              <a:tblGrid>
                <a:gridCol w="33482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206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7749">
                <a:tc gridSpan="2">
                  <a:txBody>
                    <a:bodyPr/>
                    <a:lstStyle/>
                    <a:p>
                      <a:pPr marL="1143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_tradnl" sz="1200" b="1" u="sng" dirty="0">
                          <a:effectLst/>
                          <a:latin typeface="Arial Narrow" pitchFamily="34" charset="0"/>
                          <a:ea typeface="Times New Roman"/>
                        </a:rPr>
                        <a:t>Estrategia</a:t>
                      </a:r>
                      <a:r>
                        <a:rPr lang="es-ES_tradnl" sz="1200" b="1" u="sng" baseline="0" dirty="0">
                          <a:effectLst/>
                          <a:latin typeface="Arial Narrow" pitchFamily="34" charset="0"/>
                          <a:ea typeface="Times New Roman"/>
                        </a:rPr>
                        <a:t> 1</a:t>
                      </a:r>
                      <a:r>
                        <a:rPr lang="es-ES_tradnl" sz="1200" b="1" u="sng" dirty="0">
                          <a:effectLst/>
                          <a:latin typeface="Arial Narrow" pitchFamily="34" charset="0"/>
                          <a:ea typeface="Times New Roman"/>
                        </a:rPr>
                        <a:t>:</a:t>
                      </a:r>
                      <a:r>
                        <a:rPr lang="es-ES_tradnl" sz="1200" b="1" dirty="0">
                          <a:effectLst/>
                          <a:latin typeface="Arial Narrow" pitchFamily="34" charset="0"/>
                          <a:ea typeface="Times New Roman"/>
                        </a:rPr>
                        <a:t>  </a:t>
                      </a:r>
                      <a:r>
                        <a:rPr lang="es-CO" sz="1200" dirty="0">
                          <a:latin typeface="Arial Narrow" pitchFamily="34" charset="0"/>
                        </a:rPr>
                        <a:t>Ordenamiento del territorio rural y acceso a la tierra por pobladores rurales.</a:t>
                      </a:r>
                      <a:endParaRPr lang="es-MX" sz="12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50185" marR="50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7416">
                <a:tc gridSpan="2">
                  <a:txBody>
                    <a:bodyPr/>
                    <a:lstStyle/>
                    <a:p>
                      <a:pPr marL="1143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_tradnl" sz="1100" b="1" u="sng" dirty="0">
                          <a:effectLst/>
                          <a:latin typeface="Arial Narrow" pitchFamily="34" charset="0"/>
                          <a:ea typeface="Times New Roman"/>
                        </a:rPr>
                        <a:t>Descripción:</a:t>
                      </a:r>
                      <a:endParaRPr lang="es-ES_tradnl" sz="1200" dirty="0"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  <a:ea typeface="Times New Roman"/>
                      </a:endParaRPr>
                    </a:p>
                    <a:p>
                      <a:pPr marL="1143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_tradnl" sz="1200" b="1" i="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</a:rPr>
                        <a:t>1.1</a:t>
                      </a:r>
                      <a:r>
                        <a:rPr lang="es-ES_tradnl" sz="1200" i="0" baseline="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</a:rPr>
                        <a:t> </a:t>
                      </a:r>
                      <a:r>
                        <a:rPr lang="es-ES_tradnl" sz="1200" i="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</a:rPr>
                        <a:t>Legalización de tierras a comunidades indígenas </a:t>
                      </a:r>
                      <a:r>
                        <a:rPr lang="es-ES_tradnl" sz="1200" i="0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</a:rPr>
                        <a:t>a </a:t>
                      </a:r>
                      <a:r>
                        <a:rPr lang="es-ES_tradnl" sz="1200" i="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</a:rPr>
                        <a:t>través</a:t>
                      </a:r>
                      <a:r>
                        <a:rPr lang="es-ES_tradnl" sz="1200" i="0" baseline="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</a:rPr>
                        <a:t> de los procedimientos de </a:t>
                      </a:r>
                      <a:r>
                        <a:rPr lang="es-ES_tradnl" sz="1200" b="1" i="0" baseline="0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</a:rPr>
                        <a:t>constitución </a:t>
                      </a:r>
                      <a:r>
                        <a:rPr lang="es-ES_tradnl" sz="1200" b="1" i="0" baseline="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</a:rPr>
                        <a:t>y ampliación de </a:t>
                      </a:r>
                      <a:r>
                        <a:rPr lang="es-ES_tradnl" sz="1200" b="1" i="0" baseline="0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</a:rPr>
                        <a:t>Resguardos</a:t>
                      </a:r>
                      <a:endParaRPr lang="es-MX" sz="1200" i="0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50185" marR="50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9618">
                <a:tc>
                  <a:txBody>
                    <a:bodyPr/>
                    <a:lstStyle/>
                    <a:p>
                      <a:pPr marL="1143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_tradnl" sz="1100" b="1" u="sng" dirty="0">
                          <a:effectLst/>
                          <a:latin typeface="Arial Narrow" pitchFamily="34" charset="0"/>
                          <a:ea typeface="Times New Roman"/>
                        </a:rPr>
                        <a:t>Metas a Agosto. 2018 </a:t>
                      </a:r>
                      <a:endParaRPr lang="es-MX" sz="12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 typeface="Symbol"/>
                        <a:buChar char=""/>
                        <a:tabLst/>
                        <a:defRPr/>
                      </a:pPr>
                      <a:r>
                        <a:rPr lang="es-MX" sz="1200" b="1" dirty="0" smtClean="0">
                          <a:effectLst/>
                          <a:latin typeface="Arial Narrow" pitchFamily="34" charset="0"/>
                          <a:ea typeface="Times New Roman"/>
                        </a:rPr>
                        <a:t>1.000</a:t>
                      </a:r>
                      <a:r>
                        <a:rPr lang="es-MX" sz="1200" b="1" baseline="0" dirty="0" smtClean="0">
                          <a:effectLst/>
                          <a:latin typeface="Arial Narrow" pitchFamily="34" charset="0"/>
                          <a:ea typeface="Times New Roman"/>
                        </a:rPr>
                        <a:t> </a:t>
                      </a:r>
                      <a:r>
                        <a:rPr lang="es-MX" sz="1200" baseline="0" dirty="0">
                          <a:effectLst/>
                          <a:latin typeface="Arial Narrow" pitchFamily="34" charset="0"/>
                          <a:ea typeface="Times New Roman"/>
                        </a:rPr>
                        <a:t>hectáreas legalizadas -constitución-</a:t>
                      </a:r>
                    </a:p>
                  </a:txBody>
                  <a:tcPr marL="50185" marR="50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43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_tradnl" sz="1100" b="1" u="sng" dirty="0">
                          <a:effectLst/>
                          <a:latin typeface="Arial Narrow" pitchFamily="34" charset="0"/>
                          <a:ea typeface="Times New Roman"/>
                        </a:rPr>
                        <a:t>Indicadores </a:t>
                      </a:r>
                    </a:p>
                    <a:p>
                      <a:pPr marL="342900" lvl="0" indent="-34290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</a:pPr>
                      <a:r>
                        <a:rPr lang="es-ES_tradnl" sz="1200" dirty="0">
                          <a:effectLst/>
                          <a:latin typeface="Arial Narrow" pitchFamily="34" charset="0"/>
                          <a:ea typeface="Times New Roman"/>
                        </a:rPr>
                        <a:t>Área titulada a comunidades indígenas en constitución de resguardos</a:t>
                      </a:r>
                      <a:endParaRPr lang="es-MX" sz="12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50185" marR="50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10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 typeface="Symbol"/>
                        <a:buChar char=""/>
                        <a:tabLst/>
                        <a:defRPr/>
                      </a:pPr>
                      <a:r>
                        <a:rPr lang="es-ES_tradnl" sz="1200" b="1" dirty="0" smtClean="0">
                          <a:effectLst/>
                          <a:latin typeface="Arial Narrow" pitchFamily="34" charset="0"/>
                          <a:ea typeface="Times New Roman"/>
                        </a:rPr>
                        <a:t>1.000</a:t>
                      </a:r>
                      <a:r>
                        <a:rPr lang="es-ES_tradnl" sz="1200" dirty="0" smtClean="0">
                          <a:effectLst/>
                          <a:latin typeface="Arial Narrow" pitchFamily="34" charset="0"/>
                          <a:ea typeface="Times New Roman"/>
                        </a:rPr>
                        <a:t> </a:t>
                      </a:r>
                      <a:r>
                        <a:rPr lang="es-MX" sz="1200" baseline="0" dirty="0">
                          <a:effectLst/>
                          <a:latin typeface="Arial Narrow" pitchFamily="34" charset="0"/>
                          <a:ea typeface="Times New Roman"/>
                        </a:rPr>
                        <a:t>hectáreas legalizadas -ampliación-</a:t>
                      </a:r>
                      <a:endParaRPr lang="es-MX" sz="12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50185" marR="50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</a:pPr>
                      <a:r>
                        <a:rPr lang="es-ES_tradnl" sz="1200" dirty="0">
                          <a:effectLst/>
                          <a:latin typeface="Arial Narrow" pitchFamily="34" charset="0"/>
                          <a:ea typeface="Times New Roman"/>
                        </a:rPr>
                        <a:t>Área titulada a comunidades indígenas en ampliación de resguardos</a:t>
                      </a:r>
                      <a:endParaRPr lang="es-MX" sz="12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50185" marR="50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105">
                <a:tc>
                  <a:txBody>
                    <a:bodyPr/>
                    <a:lstStyle/>
                    <a:p>
                      <a:pPr marL="342900" lvl="0" indent="-34290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</a:pPr>
                      <a:r>
                        <a:rPr lang="es-MX" sz="1200" b="1" dirty="0" smtClean="0">
                          <a:effectLst/>
                          <a:latin typeface="Arial Narrow" pitchFamily="34" charset="0"/>
                          <a:ea typeface="Times New Roman"/>
                        </a:rPr>
                        <a:t>466</a:t>
                      </a:r>
                      <a:r>
                        <a:rPr lang="es-MX" sz="1200" dirty="0" smtClean="0">
                          <a:effectLst/>
                          <a:latin typeface="Arial Narrow" pitchFamily="34" charset="0"/>
                          <a:ea typeface="Times New Roman"/>
                        </a:rPr>
                        <a:t> </a:t>
                      </a:r>
                      <a:r>
                        <a:rPr lang="es-MX" sz="1200" dirty="0">
                          <a:effectLst/>
                          <a:latin typeface="Arial Narrow" pitchFamily="34" charset="0"/>
                          <a:ea typeface="Times New Roman"/>
                        </a:rPr>
                        <a:t>familias beneficiadas</a:t>
                      </a:r>
                    </a:p>
                  </a:txBody>
                  <a:tcPr marL="50185" marR="50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 typeface="Symbol"/>
                        <a:buChar char=""/>
                        <a:tabLst/>
                        <a:defRPr/>
                      </a:pPr>
                      <a:r>
                        <a:rPr lang="es-CO" sz="1200" dirty="0">
                          <a:effectLst/>
                          <a:latin typeface="Arial Narrow" pitchFamily="34" charset="0"/>
                          <a:ea typeface="Times New Roman"/>
                        </a:rPr>
                        <a:t>Familias indígenas beneficiadas con legalización de tierras</a:t>
                      </a:r>
                      <a:endParaRPr lang="es-MX" sz="12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50185" marR="50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12862">
                <a:tc gridSpan="2">
                  <a:txBody>
                    <a:bodyPr/>
                    <a:lstStyle/>
                    <a:p>
                      <a:pPr marL="1143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_tradnl" sz="1200" b="1" u="none" strike="noStrike" dirty="0">
                          <a:effectLst/>
                          <a:latin typeface="Arial Narrow" pitchFamily="34" charset="0"/>
                          <a:ea typeface="Times New Roman"/>
                        </a:rPr>
                        <a:t> </a:t>
                      </a:r>
                      <a:r>
                        <a:rPr lang="es-ES_tradnl" sz="1100" b="1" u="sng" dirty="0">
                          <a:effectLst/>
                          <a:latin typeface="Arial Narrow" pitchFamily="34" charset="0"/>
                          <a:ea typeface="Times New Roman"/>
                        </a:rPr>
                        <a:t>Principales actividades a desarrollar</a:t>
                      </a:r>
                      <a:r>
                        <a:rPr lang="es-ES_tradnl" sz="1100" b="1" u="sng" baseline="0" dirty="0">
                          <a:effectLst/>
                          <a:latin typeface="Arial Narrow" pitchFamily="34" charset="0"/>
                          <a:ea typeface="Times New Roman"/>
                        </a:rPr>
                        <a:t> en </a:t>
                      </a:r>
                      <a:r>
                        <a:rPr lang="es-ES_tradnl" sz="1100" b="1" u="sng" baseline="0" dirty="0" smtClean="0">
                          <a:effectLst/>
                          <a:latin typeface="Arial Narrow" pitchFamily="34" charset="0"/>
                          <a:ea typeface="Times New Roman"/>
                        </a:rPr>
                        <a:t>2018 </a:t>
                      </a:r>
                      <a:r>
                        <a:rPr lang="es-ES_tradnl" sz="1100" b="1" u="sng" baseline="0" dirty="0">
                          <a:effectLst/>
                          <a:latin typeface="Arial Narrow" pitchFamily="34" charset="0"/>
                          <a:ea typeface="Times New Roman"/>
                        </a:rPr>
                        <a:t>para el logro de las metas de la Estrategia</a:t>
                      </a:r>
                      <a:r>
                        <a:rPr lang="es-ES_tradnl" sz="1100" b="1" u="sng" dirty="0">
                          <a:effectLst/>
                          <a:latin typeface="Arial Narrow" pitchFamily="34" charset="0"/>
                          <a:ea typeface="Times New Roman"/>
                        </a:rPr>
                        <a:t>:</a:t>
                      </a:r>
                      <a:r>
                        <a:rPr lang="es-ES_tradnl" sz="1200" dirty="0">
                          <a:effectLst/>
                          <a:latin typeface="Arial Narrow" pitchFamily="34" charset="0"/>
                          <a:ea typeface="Times New Roman"/>
                        </a:rPr>
                        <a:t>  </a:t>
                      </a:r>
                      <a:endParaRPr lang="es-MX" sz="12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  <a:p>
                      <a:pPr marL="342900" lvl="0" indent="-34290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</a:pPr>
                      <a:r>
                        <a:rPr lang="es-ES_tradnl" sz="1200" dirty="0" smtClean="0">
                          <a:effectLst/>
                          <a:latin typeface="Arial Narrow" pitchFamily="34" charset="0"/>
                          <a:ea typeface="Times New Roman"/>
                        </a:rPr>
                        <a:t>Vincular los equipos profesionales requeridos en el nivel central y las </a:t>
                      </a:r>
                      <a:r>
                        <a:rPr lang="es-ES_tradnl" sz="1200" dirty="0" err="1" smtClean="0">
                          <a:effectLst/>
                          <a:latin typeface="Arial Narrow" pitchFamily="34" charset="0"/>
                          <a:ea typeface="Times New Roman"/>
                        </a:rPr>
                        <a:t>UGTs</a:t>
                      </a:r>
                      <a:r>
                        <a:rPr lang="es-ES_tradnl" sz="1200" dirty="0" smtClean="0">
                          <a:effectLst/>
                          <a:latin typeface="Arial Narrow" pitchFamily="34" charset="0"/>
                          <a:ea typeface="Times New Roman"/>
                        </a:rPr>
                        <a:t>.</a:t>
                      </a:r>
                    </a:p>
                    <a:p>
                      <a:pPr marL="342900" lvl="0" indent="-34290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</a:pPr>
                      <a:r>
                        <a:rPr lang="es-ES_tradnl" sz="1200" dirty="0" smtClean="0">
                          <a:effectLst/>
                          <a:latin typeface="Arial Narrow" pitchFamily="34" charset="0"/>
                          <a:ea typeface="Times New Roman"/>
                        </a:rPr>
                        <a:t>Realizar el plan de atención a las comunidades Indígenas de acuerdo a lineamientos</a:t>
                      </a:r>
                      <a:r>
                        <a:rPr lang="es-ES_tradnl" sz="1200" baseline="0" dirty="0" smtClean="0">
                          <a:effectLst/>
                          <a:latin typeface="Arial Narrow" pitchFamily="34" charset="0"/>
                          <a:ea typeface="Times New Roman"/>
                        </a:rPr>
                        <a:t> de instancias de concertación y/o la ANT.</a:t>
                      </a:r>
                      <a:endParaRPr lang="es-ES_tradnl" sz="1200" dirty="0" smtClean="0">
                        <a:effectLst/>
                        <a:latin typeface="Arial Narrow" pitchFamily="34" charset="0"/>
                        <a:ea typeface="Times New Roman"/>
                      </a:endParaRPr>
                    </a:p>
                    <a:p>
                      <a:pPr marL="342900" lvl="0" indent="-34290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</a:pPr>
                      <a:r>
                        <a:rPr lang="es-ES_tradnl" sz="1200" dirty="0" smtClean="0">
                          <a:effectLst/>
                          <a:latin typeface="Arial Narrow" pitchFamily="34" charset="0"/>
                          <a:ea typeface="Times New Roman"/>
                        </a:rPr>
                        <a:t>Adelantar las visitas necesarias</a:t>
                      </a:r>
                      <a:r>
                        <a:rPr lang="es-ES_tradnl" sz="1200" baseline="0" dirty="0" smtClean="0">
                          <a:effectLst/>
                          <a:latin typeface="Arial Narrow" pitchFamily="34" charset="0"/>
                          <a:ea typeface="Times New Roman"/>
                        </a:rPr>
                        <a:t> para la realización de los estudios socioeconómicos, jurídicos y de tenencia de tierras del área a titular.</a:t>
                      </a:r>
                      <a:endParaRPr lang="es-ES_tradnl" sz="12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  <a:p>
                      <a:pPr marL="342900" lvl="0" indent="-34290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</a:pPr>
                      <a:r>
                        <a:rPr lang="es-CO" sz="1200" kern="1200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+mn-cs"/>
                        </a:rPr>
                        <a:t>Realizar </a:t>
                      </a:r>
                      <a:r>
                        <a:rPr lang="es-CO" sz="1200" kern="120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+mn-cs"/>
                        </a:rPr>
                        <a:t>los procesos de coordinación inter e </a:t>
                      </a:r>
                      <a:r>
                        <a:rPr lang="es-CO" sz="1200" kern="1200" dirty="0" err="1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+mn-cs"/>
                        </a:rPr>
                        <a:t>intrasectoriales</a:t>
                      </a:r>
                      <a:r>
                        <a:rPr lang="es-CO" sz="1200" kern="120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+mn-cs"/>
                        </a:rPr>
                        <a:t> requeridos</a:t>
                      </a:r>
                      <a:r>
                        <a:rPr lang="es-CO" sz="1200" kern="1200" baseline="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+mn-cs"/>
                        </a:rPr>
                        <a:t> para el cumplimiento de las </a:t>
                      </a:r>
                      <a:r>
                        <a:rPr lang="es-CO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+mn-cs"/>
                        </a:rPr>
                        <a:t>metas.</a:t>
                      </a:r>
                      <a:endParaRPr lang="es-MX" sz="1200" kern="1200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/>
                        <a:cs typeface="+mn-cs"/>
                      </a:endParaRPr>
                    </a:p>
                  </a:txBody>
                  <a:tcPr marL="50185" marR="50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143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_tradnl" sz="1100" b="1" u="sng" dirty="0">
                          <a:effectLst/>
                          <a:latin typeface="Arial Narrow" pitchFamily="34" charset="0"/>
                          <a:ea typeface="Times New Roman"/>
                        </a:rPr>
                        <a:t>Metas a Diciembre. </a:t>
                      </a:r>
                      <a:r>
                        <a:rPr lang="es-ES_tradnl" sz="1100" b="1" u="sng" dirty="0" smtClean="0">
                          <a:effectLst/>
                          <a:latin typeface="Arial Narrow" pitchFamily="34" charset="0"/>
                          <a:ea typeface="Times New Roman"/>
                        </a:rPr>
                        <a:t>2018 </a:t>
                      </a:r>
                      <a:endParaRPr lang="es-MX" sz="12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  <a:p>
                      <a:pPr marL="342900" lvl="0" indent="-34290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</a:pPr>
                      <a:r>
                        <a:rPr lang="es-MX" sz="1200" b="1" dirty="0" smtClean="0">
                          <a:effectLst/>
                          <a:latin typeface="Arial Narrow" pitchFamily="34" charset="0"/>
                          <a:ea typeface="Times New Roman"/>
                        </a:rPr>
                        <a:t>3.000</a:t>
                      </a:r>
                      <a:r>
                        <a:rPr lang="es-MX" sz="1200" b="1" baseline="0" dirty="0" smtClean="0">
                          <a:effectLst/>
                          <a:latin typeface="Arial Narrow" pitchFamily="34" charset="0"/>
                          <a:ea typeface="Times New Roman"/>
                        </a:rPr>
                        <a:t> </a:t>
                      </a:r>
                      <a:r>
                        <a:rPr lang="es-MX" sz="1200" baseline="0" dirty="0">
                          <a:effectLst/>
                          <a:latin typeface="Arial Narrow" pitchFamily="34" charset="0"/>
                          <a:ea typeface="Times New Roman"/>
                        </a:rPr>
                        <a:t>hectáreas legalizadas -constitución-</a:t>
                      </a:r>
                    </a:p>
                  </a:txBody>
                  <a:tcPr marL="50185" marR="50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43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_tradnl" sz="1100" b="1" u="sng" dirty="0">
                          <a:effectLst/>
                          <a:latin typeface="Arial Narrow" pitchFamily="34" charset="0"/>
                          <a:ea typeface="Times New Roman"/>
                        </a:rPr>
                        <a:t>Indicadores </a:t>
                      </a:r>
                    </a:p>
                    <a:p>
                      <a:pPr marL="342900" lvl="0" indent="-34290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</a:pPr>
                      <a:r>
                        <a:rPr lang="es-ES_tradnl" sz="1200" dirty="0">
                          <a:effectLst/>
                          <a:latin typeface="Arial Narrow" pitchFamily="34" charset="0"/>
                          <a:ea typeface="Times New Roman"/>
                        </a:rPr>
                        <a:t>Área titulada a comunidades indígenas en constitución de resguardos</a:t>
                      </a:r>
                      <a:endParaRPr lang="es-MX" sz="12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50185" marR="50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16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 typeface="Symbol"/>
                        <a:buChar char=""/>
                        <a:tabLst/>
                        <a:defRPr/>
                      </a:pPr>
                      <a:r>
                        <a:rPr lang="es-ES_tradnl" sz="1200" b="1" dirty="0" smtClean="0">
                          <a:effectLst/>
                          <a:latin typeface="Arial Narrow" pitchFamily="34" charset="0"/>
                          <a:ea typeface="Times New Roman"/>
                        </a:rPr>
                        <a:t>3.000</a:t>
                      </a:r>
                      <a:r>
                        <a:rPr lang="es-ES_tradnl" sz="1200" dirty="0" smtClean="0">
                          <a:effectLst/>
                          <a:latin typeface="Arial Narrow" pitchFamily="34" charset="0"/>
                          <a:ea typeface="Times New Roman"/>
                        </a:rPr>
                        <a:t> </a:t>
                      </a:r>
                      <a:r>
                        <a:rPr lang="es-MX" sz="1200" baseline="0" dirty="0">
                          <a:effectLst/>
                          <a:latin typeface="Arial Narrow" pitchFamily="34" charset="0"/>
                          <a:ea typeface="Times New Roman"/>
                        </a:rPr>
                        <a:t>hectáreas legalizadas -ampliación-</a:t>
                      </a:r>
                      <a:endParaRPr lang="es-MX" sz="12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50185" marR="50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</a:pPr>
                      <a:r>
                        <a:rPr lang="es-ES_tradnl" sz="1200" dirty="0">
                          <a:effectLst/>
                          <a:latin typeface="Arial Narrow" pitchFamily="34" charset="0"/>
                          <a:ea typeface="Times New Roman"/>
                        </a:rPr>
                        <a:t>Área titulada a comunidades indígenas en ampliación de resguardos</a:t>
                      </a:r>
                      <a:endParaRPr lang="es-MX" sz="12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50185" marR="50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lvl="0" indent="-34290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</a:pPr>
                      <a:r>
                        <a:rPr lang="es-MX" sz="1200" b="1" dirty="0" smtClean="0">
                          <a:effectLst/>
                          <a:latin typeface="Arial Narrow" pitchFamily="34" charset="0"/>
                          <a:ea typeface="Times New Roman"/>
                        </a:rPr>
                        <a:t>1.400</a:t>
                      </a:r>
                      <a:r>
                        <a:rPr lang="es-MX" sz="1200" dirty="0" smtClean="0">
                          <a:effectLst/>
                          <a:latin typeface="Arial Narrow" pitchFamily="34" charset="0"/>
                          <a:ea typeface="Times New Roman"/>
                        </a:rPr>
                        <a:t> </a:t>
                      </a:r>
                      <a:r>
                        <a:rPr lang="es-MX" sz="1200" dirty="0">
                          <a:effectLst/>
                          <a:latin typeface="Arial Narrow" pitchFamily="34" charset="0"/>
                          <a:ea typeface="Times New Roman"/>
                        </a:rPr>
                        <a:t>familias beneficiadas</a:t>
                      </a:r>
                    </a:p>
                  </a:txBody>
                  <a:tcPr marL="50185" marR="50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 typeface="Symbol"/>
                        <a:buChar char=""/>
                        <a:tabLst/>
                        <a:defRPr/>
                      </a:pPr>
                      <a:r>
                        <a:rPr lang="es-CO" sz="1200" dirty="0">
                          <a:effectLst/>
                          <a:latin typeface="Arial Narrow" pitchFamily="34" charset="0"/>
                          <a:ea typeface="Times New Roman"/>
                        </a:rPr>
                        <a:t>Familias indígenas beneficiadas con legalización de tierras</a:t>
                      </a:r>
                      <a:endParaRPr lang="es-MX" sz="12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50185" marR="50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 typeface="Symbol"/>
                        <a:buChar char=""/>
                        <a:tabLst/>
                        <a:defRPr/>
                      </a:pPr>
                      <a:r>
                        <a:rPr lang="es-MX" sz="1200" b="1" dirty="0" smtClean="0">
                          <a:effectLst/>
                          <a:latin typeface="Arial Narrow" pitchFamily="34" charset="0"/>
                          <a:ea typeface="Times New Roman"/>
                        </a:rPr>
                        <a:t>2.553</a:t>
                      </a:r>
                      <a:r>
                        <a:rPr lang="es-MX" sz="1200" dirty="0" smtClean="0">
                          <a:effectLst/>
                          <a:latin typeface="Arial Narrow" pitchFamily="34" charset="0"/>
                          <a:ea typeface="Times New Roman"/>
                        </a:rPr>
                        <a:t> hectáreas adquiridas – indígenas</a:t>
                      </a:r>
                      <a:endParaRPr lang="es-MX" sz="12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50185" marR="50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</a:pPr>
                      <a:r>
                        <a:rPr lang="es-MX" sz="1200" dirty="0" smtClean="0">
                          <a:effectLst/>
                          <a:latin typeface="Arial Narrow" pitchFamily="34" charset="0"/>
                          <a:ea typeface="Times New Roman"/>
                        </a:rPr>
                        <a:t>Área</a:t>
                      </a:r>
                      <a:r>
                        <a:rPr lang="es-MX" sz="1200" baseline="0" dirty="0" smtClean="0">
                          <a:effectLst/>
                          <a:latin typeface="Arial Narrow" pitchFamily="34" charset="0"/>
                          <a:ea typeface="Times New Roman"/>
                        </a:rPr>
                        <a:t> adquirida para constitución, ampliación de Resguardos</a:t>
                      </a:r>
                      <a:endParaRPr lang="es-MX" sz="12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50185" marR="50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lvl="0" indent="-34290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</a:pPr>
                      <a:r>
                        <a:rPr lang="es-MX" sz="1200" b="1" baseline="0" dirty="0" smtClean="0">
                          <a:effectLst/>
                          <a:latin typeface="Arial Narrow" pitchFamily="34" charset="0"/>
                          <a:ea typeface="Times New Roman"/>
                        </a:rPr>
                        <a:t>6</a:t>
                      </a:r>
                      <a:r>
                        <a:rPr lang="es-MX" sz="1200" baseline="0" dirty="0" smtClean="0">
                          <a:effectLst/>
                          <a:latin typeface="Arial Narrow" pitchFamily="34" charset="0"/>
                          <a:ea typeface="Times New Roman"/>
                        </a:rPr>
                        <a:t> Iniciativas comunitarias con enfoque diferencial</a:t>
                      </a:r>
                      <a:endParaRPr lang="es-MX" sz="12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50185" marR="50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</a:pPr>
                      <a:r>
                        <a:rPr lang="es-MX" sz="1200" dirty="0" smtClean="0">
                          <a:effectLst/>
                          <a:latin typeface="Arial Narrow" pitchFamily="34" charset="0"/>
                          <a:ea typeface="Times New Roman"/>
                        </a:rPr>
                        <a:t>Iniciativas comunitarias implementadas para comunidades Indígenas</a:t>
                      </a:r>
                      <a:endParaRPr lang="es-MX" sz="12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50185" marR="50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2105">
                <a:tc gridSpan="2">
                  <a:txBody>
                    <a:bodyPr/>
                    <a:lstStyle/>
                    <a:p>
                      <a:pPr marL="1143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_tradnl" sz="1200" b="1" u="sng" dirty="0">
                          <a:effectLst/>
                          <a:latin typeface="Arial Narrow" pitchFamily="34" charset="0"/>
                          <a:ea typeface="Times New Roman"/>
                        </a:rPr>
                        <a:t>Responsable: </a:t>
                      </a:r>
                      <a:r>
                        <a:rPr lang="es-ES_tradnl" sz="1200" b="0" u="sng" dirty="0">
                          <a:effectLst/>
                          <a:latin typeface="Arial Narrow" pitchFamily="34" charset="0"/>
                          <a:ea typeface="Times New Roman"/>
                        </a:rPr>
                        <a:t>Dirección</a:t>
                      </a:r>
                      <a:r>
                        <a:rPr lang="es-ES_tradnl" sz="1200" b="0" u="sng" baseline="0" dirty="0">
                          <a:effectLst/>
                          <a:latin typeface="Arial Narrow" pitchFamily="34" charset="0"/>
                          <a:ea typeface="Times New Roman"/>
                        </a:rPr>
                        <a:t> de Asuntos Étnicos</a:t>
                      </a:r>
                      <a:endParaRPr lang="es-MX" sz="1200" b="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50185" marR="50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14794">
                <a:tc gridSpan="2">
                  <a:txBody>
                    <a:bodyPr/>
                    <a:lstStyle/>
                    <a:p>
                      <a:pPr marL="1143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200" b="1" u="sng" dirty="0">
                          <a:effectLst/>
                          <a:latin typeface="Arial Narrow" pitchFamily="34" charset="0"/>
                          <a:ea typeface="Times New Roman"/>
                        </a:rPr>
                        <a:t>Principales amenazas a la Estrategia:</a:t>
                      </a:r>
                      <a:endParaRPr lang="es-MX" sz="14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  <a:p>
                      <a:pPr marL="342900" lvl="0" indent="-34290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</a:pPr>
                      <a:r>
                        <a:rPr lang="es-CO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+mn-cs"/>
                        </a:rPr>
                        <a:t>Superposiciones </a:t>
                      </a:r>
                      <a:r>
                        <a:rPr lang="es-CO" sz="120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+mn-cs"/>
                        </a:rPr>
                        <a:t>ó</a:t>
                      </a:r>
                      <a:r>
                        <a:rPr lang="es-CO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+mn-cs"/>
                        </a:rPr>
                        <a:t> traslapes aparentes con predios de terceros, de acuerdo con la información catastral.</a:t>
                      </a:r>
                    </a:p>
                    <a:p>
                      <a:pPr marL="342900" lvl="0" indent="-34290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</a:pPr>
                      <a:r>
                        <a:rPr lang="es-CO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+mn-cs"/>
                        </a:rPr>
                        <a:t>Demoras en los trámites de aclaraciones de áreas.</a:t>
                      </a:r>
                    </a:p>
                    <a:p>
                      <a:pPr marL="342900" lvl="0" indent="-34290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</a:pPr>
                      <a:r>
                        <a:rPr lang="es-CO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+mn-cs"/>
                        </a:rPr>
                        <a:t>Tiempos de respuestas de las dependencia de la ANT.</a:t>
                      </a:r>
                    </a:p>
                    <a:p>
                      <a:pPr marL="342900" lvl="0" indent="-34290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</a:pPr>
                      <a:endParaRPr lang="es-CO" sz="1200" kern="1200" baseline="0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/>
                        <a:cs typeface="+mn-cs"/>
                      </a:endParaRPr>
                    </a:p>
                  </a:txBody>
                  <a:tcPr marL="50185" marR="50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8604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9617757"/>
              </p:ext>
            </p:extLst>
          </p:nvPr>
        </p:nvGraphicFramePr>
        <p:xfrm>
          <a:off x="589001" y="583620"/>
          <a:ext cx="8568951" cy="4579787"/>
        </p:xfrm>
        <a:graphic>
          <a:graphicData uri="http://schemas.openxmlformats.org/drawingml/2006/table">
            <a:tbl>
              <a:tblPr/>
              <a:tblGrid>
                <a:gridCol w="33482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206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7749">
                <a:tc gridSpan="2">
                  <a:txBody>
                    <a:bodyPr/>
                    <a:lstStyle/>
                    <a:p>
                      <a:pPr marL="1143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_tradnl" sz="1200" b="1" u="sng" dirty="0">
                          <a:effectLst/>
                          <a:latin typeface="Arial Narrow" pitchFamily="34" charset="0"/>
                          <a:ea typeface="Times New Roman"/>
                        </a:rPr>
                        <a:t>Estrategia</a:t>
                      </a:r>
                      <a:r>
                        <a:rPr lang="es-ES_tradnl" sz="1200" b="1" u="sng" baseline="0" dirty="0">
                          <a:effectLst/>
                          <a:latin typeface="Arial Narrow" pitchFamily="34" charset="0"/>
                          <a:ea typeface="Times New Roman"/>
                        </a:rPr>
                        <a:t> 1</a:t>
                      </a:r>
                      <a:r>
                        <a:rPr lang="es-ES_tradnl" sz="1200" b="1" u="sng" dirty="0">
                          <a:effectLst/>
                          <a:latin typeface="Arial Narrow" pitchFamily="34" charset="0"/>
                          <a:ea typeface="Times New Roman"/>
                        </a:rPr>
                        <a:t>:</a:t>
                      </a:r>
                      <a:r>
                        <a:rPr lang="es-ES_tradnl" sz="1200" b="1" dirty="0">
                          <a:effectLst/>
                          <a:latin typeface="Arial Narrow" pitchFamily="34" charset="0"/>
                          <a:ea typeface="Times New Roman"/>
                        </a:rPr>
                        <a:t>  </a:t>
                      </a:r>
                      <a:r>
                        <a:rPr lang="es-CO" sz="1200" dirty="0">
                          <a:latin typeface="Arial Narrow" pitchFamily="34" charset="0"/>
                        </a:rPr>
                        <a:t>Ordenamiento del territorio rural y acceso a la tierra por pobladores rurales.</a:t>
                      </a:r>
                      <a:endParaRPr lang="es-MX" sz="12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50185" marR="50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7416">
                <a:tc gridSpan="2">
                  <a:txBody>
                    <a:bodyPr/>
                    <a:lstStyle/>
                    <a:p>
                      <a:pPr marL="1143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_tradnl" sz="1100" b="1" u="sng" dirty="0">
                          <a:effectLst/>
                          <a:latin typeface="Arial Narrow" pitchFamily="34" charset="0"/>
                          <a:ea typeface="Times New Roman"/>
                        </a:rPr>
                        <a:t>Descripción:</a:t>
                      </a:r>
                      <a:endParaRPr lang="es-ES_tradnl" sz="1200" dirty="0"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  <a:ea typeface="Times New Roman"/>
                      </a:endParaRPr>
                    </a:p>
                    <a:p>
                      <a:pPr marL="1143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_tradnl" sz="1200" b="1" i="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</a:rPr>
                        <a:t>1.1</a:t>
                      </a:r>
                      <a:r>
                        <a:rPr lang="es-ES_tradnl" sz="1200" i="0" baseline="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</a:rPr>
                        <a:t> </a:t>
                      </a:r>
                      <a:r>
                        <a:rPr lang="es-ES_tradnl" sz="1200" i="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</a:rPr>
                        <a:t>Legalización de tierras a comunidades </a:t>
                      </a:r>
                      <a:r>
                        <a:rPr lang="es-ES_tradnl" sz="1200" i="0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</a:rPr>
                        <a:t>negras </a:t>
                      </a:r>
                      <a:r>
                        <a:rPr lang="es-ES_tradnl" sz="1200" i="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</a:rPr>
                        <a:t>a través</a:t>
                      </a:r>
                      <a:r>
                        <a:rPr lang="es-ES_tradnl" sz="1200" i="0" baseline="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</a:rPr>
                        <a:t> de los procedimientos de </a:t>
                      </a:r>
                      <a:r>
                        <a:rPr lang="es-ES_tradnl" sz="1200" b="1" i="0" baseline="0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</a:rPr>
                        <a:t>titulación </a:t>
                      </a:r>
                      <a:r>
                        <a:rPr lang="es-ES_tradnl" sz="1200" b="1" i="0" baseline="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</a:rPr>
                        <a:t>colectiva a </a:t>
                      </a:r>
                      <a:r>
                        <a:rPr lang="es-ES_tradnl" sz="1200" b="1" i="0" baseline="0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</a:rPr>
                        <a:t>Comunidades </a:t>
                      </a:r>
                      <a:r>
                        <a:rPr lang="es-ES_tradnl" sz="1200" b="1" i="0" baseline="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</a:rPr>
                        <a:t>negras</a:t>
                      </a:r>
                      <a:r>
                        <a:rPr lang="es-ES_tradnl" sz="1200" b="0" i="0" baseline="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</a:rPr>
                        <a:t>.</a:t>
                      </a:r>
                      <a:endParaRPr lang="es-MX" sz="1200" i="0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50185" marR="50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3231">
                <a:tc>
                  <a:txBody>
                    <a:bodyPr/>
                    <a:lstStyle/>
                    <a:p>
                      <a:pPr marL="1143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_tradnl" sz="1100" b="1" u="sng" dirty="0">
                          <a:effectLst/>
                          <a:latin typeface="Arial Narrow" pitchFamily="34" charset="0"/>
                          <a:ea typeface="Times New Roman"/>
                        </a:rPr>
                        <a:t>Metas a Agosto. 2018 </a:t>
                      </a:r>
                      <a:endParaRPr lang="es-MX" sz="12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50185" marR="50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43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_tradnl" sz="1100" b="1" u="sng" dirty="0">
                          <a:effectLst/>
                          <a:latin typeface="Arial Narrow" pitchFamily="34" charset="0"/>
                          <a:ea typeface="Times New Roman"/>
                        </a:rPr>
                        <a:t>Indicadores </a:t>
                      </a:r>
                    </a:p>
                  </a:txBody>
                  <a:tcPr marL="50185" marR="50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105">
                <a:tc>
                  <a:txBody>
                    <a:bodyPr/>
                    <a:lstStyle/>
                    <a:p>
                      <a:pPr marL="342900" lvl="0" indent="-34290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</a:pPr>
                      <a:r>
                        <a:rPr lang="es-MX" sz="1200" b="1" dirty="0" smtClean="0">
                          <a:effectLst/>
                          <a:latin typeface="Arial Narrow" pitchFamily="34" charset="0"/>
                          <a:ea typeface="Times New Roman"/>
                        </a:rPr>
                        <a:t>1.000 </a:t>
                      </a:r>
                      <a:r>
                        <a:rPr lang="es-MX" sz="1200" dirty="0">
                          <a:effectLst/>
                          <a:latin typeface="Arial Narrow" pitchFamily="34" charset="0"/>
                          <a:ea typeface="Times New Roman"/>
                        </a:rPr>
                        <a:t>hectáreas legalizadas -titulación-</a:t>
                      </a:r>
                    </a:p>
                  </a:txBody>
                  <a:tcPr marL="50185" marR="50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</a:pPr>
                      <a:r>
                        <a:rPr lang="pt-BR" sz="1200" dirty="0">
                          <a:effectLst/>
                          <a:latin typeface="Arial Narrow" pitchFamily="34" charset="0"/>
                          <a:ea typeface="Times New Roman"/>
                        </a:rPr>
                        <a:t>Área titulada a comunidades negras</a:t>
                      </a:r>
                      <a:endParaRPr lang="es-MX" sz="12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50185" marR="50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7367">
                <a:tc>
                  <a:txBody>
                    <a:bodyPr/>
                    <a:lstStyle/>
                    <a:p>
                      <a:pPr marL="342900" lvl="0" indent="-34290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</a:pPr>
                      <a:r>
                        <a:rPr lang="es-MX" sz="1200" b="1" dirty="0" smtClean="0">
                          <a:effectLst/>
                          <a:latin typeface="Arial Narrow" pitchFamily="34" charset="0"/>
                          <a:ea typeface="Times New Roman"/>
                        </a:rPr>
                        <a:t>100</a:t>
                      </a:r>
                      <a:r>
                        <a:rPr lang="es-MX" sz="1200" dirty="0" smtClean="0">
                          <a:effectLst/>
                          <a:latin typeface="Arial Narrow" pitchFamily="34" charset="0"/>
                          <a:ea typeface="Times New Roman"/>
                        </a:rPr>
                        <a:t> </a:t>
                      </a:r>
                      <a:r>
                        <a:rPr lang="es-MX" sz="1200" dirty="0">
                          <a:effectLst/>
                          <a:latin typeface="Arial Narrow" pitchFamily="34" charset="0"/>
                          <a:ea typeface="Times New Roman"/>
                        </a:rPr>
                        <a:t>familias beneficiadas</a:t>
                      </a:r>
                    </a:p>
                  </a:txBody>
                  <a:tcPr marL="50185" marR="50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</a:pPr>
                      <a:r>
                        <a:rPr lang="es-MX" sz="1200" dirty="0">
                          <a:effectLst/>
                          <a:latin typeface="Arial Narrow" pitchFamily="34" charset="0"/>
                          <a:ea typeface="Times New Roman"/>
                        </a:rPr>
                        <a:t>Familias de comunidades negras beneficiadas </a:t>
                      </a:r>
                    </a:p>
                  </a:txBody>
                  <a:tcPr marL="50185" marR="50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12862">
                <a:tc gridSpan="2">
                  <a:txBody>
                    <a:bodyPr/>
                    <a:lstStyle/>
                    <a:p>
                      <a:pPr marL="1143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_tradnl" sz="1200" b="1" u="none" strike="noStrike" dirty="0">
                          <a:effectLst/>
                          <a:latin typeface="Arial Narrow" pitchFamily="34" charset="0"/>
                          <a:ea typeface="Times New Roman"/>
                        </a:rPr>
                        <a:t> </a:t>
                      </a:r>
                      <a:r>
                        <a:rPr lang="es-ES_tradnl" sz="1100" b="1" u="sng" dirty="0">
                          <a:effectLst/>
                          <a:latin typeface="Arial Narrow" pitchFamily="34" charset="0"/>
                          <a:ea typeface="Times New Roman"/>
                        </a:rPr>
                        <a:t>Principales actividades a desarrollar</a:t>
                      </a:r>
                      <a:r>
                        <a:rPr lang="es-ES_tradnl" sz="1100" b="1" u="sng" baseline="0" dirty="0">
                          <a:effectLst/>
                          <a:latin typeface="Arial Narrow" pitchFamily="34" charset="0"/>
                          <a:ea typeface="Times New Roman"/>
                        </a:rPr>
                        <a:t> en </a:t>
                      </a:r>
                      <a:r>
                        <a:rPr lang="es-ES_tradnl" sz="1100" b="1" u="sng" baseline="0" dirty="0" smtClean="0">
                          <a:effectLst/>
                          <a:latin typeface="Arial Narrow" pitchFamily="34" charset="0"/>
                          <a:ea typeface="Times New Roman"/>
                        </a:rPr>
                        <a:t>2018 </a:t>
                      </a:r>
                      <a:r>
                        <a:rPr lang="es-ES_tradnl" sz="1100" b="1" u="sng" baseline="0" dirty="0">
                          <a:effectLst/>
                          <a:latin typeface="Arial Narrow" pitchFamily="34" charset="0"/>
                          <a:ea typeface="Times New Roman"/>
                        </a:rPr>
                        <a:t>para el logro de las metas de la Estrategia</a:t>
                      </a:r>
                      <a:r>
                        <a:rPr lang="es-ES_tradnl" sz="1100" b="1" u="sng" dirty="0">
                          <a:effectLst/>
                          <a:latin typeface="Arial Narrow" pitchFamily="34" charset="0"/>
                          <a:ea typeface="Times New Roman"/>
                        </a:rPr>
                        <a:t>:</a:t>
                      </a:r>
                      <a:r>
                        <a:rPr lang="es-ES_tradnl" sz="1200" dirty="0">
                          <a:effectLst/>
                          <a:latin typeface="Arial Narrow" pitchFamily="34" charset="0"/>
                          <a:ea typeface="Times New Roman"/>
                        </a:rPr>
                        <a:t>  </a:t>
                      </a:r>
                      <a:endParaRPr lang="es-MX" sz="12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  <a:p>
                      <a:pPr marL="342900" lvl="0" indent="-34290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</a:pPr>
                      <a:r>
                        <a:rPr lang="es-ES_tradnl" sz="1200" dirty="0" smtClean="0">
                          <a:effectLst/>
                          <a:latin typeface="Arial Narrow" pitchFamily="34" charset="0"/>
                          <a:ea typeface="Times New Roman"/>
                        </a:rPr>
                        <a:t>Vincular los equipos profesionales requeridos en el nivel central y las </a:t>
                      </a:r>
                      <a:r>
                        <a:rPr lang="es-ES_tradnl" sz="1200" dirty="0" err="1" smtClean="0">
                          <a:effectLst/>
                          <a:latin typeface="Arial Narrow" pitchFamily="34" charset="0"/>
                          <a:ea typeface="Times New Roman"/>
                        </a:rPr>
                        <a:t>UGTs</a:t>
                      </a:r>
                      <a:r>
                        <a:rPr lang="es-ES_tradnl" sz="1200" dirty="0" smtClean="0">
                          <a:effectLst/>
                          <a:latin typeface="Arial Narrow" pitchFamily="34" charset="0"/>
                          <a:ea typeface="Times New Roman"/>
                        </a:rPr>
                        <a:t>.</a:t>
                      </a:r>
                    </a:p>
                    <a:p>
                      <a:pPr marL="342900" lvl="0" indent="-34290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</a:pPr>
                      <a:r>
                        <a:rPr lang="es-ES_tradnl" sz="1200" dirty="0" smtClean="0">
                          <a:effectLst/>
                          <a:latin typeface="Arial Narrow" pitchFamily="34" charset="0"/>
                          <a:ea typeface="Times New Roman"/>
                        </a:rPr>
                        <a:t>Realizar el plan de atención a las comunidades Indígenas y negras de acuerdo a lineamientos</a:t>
                      </a:r>
                      <a:r>
                        <a:rPr lang="es-ES_tradnl" sz="1200" baseline="0" dirty="0" smtClean="0">
                          <a:effectLst/>
                          <a:latin typeface="Arial Narrow" pitchFamily="34" charset="0"/>
                          <a:ea typeface="Times New Roman"/>
                        </a:rPr>
                        <a:t> de instancias de concertación y/o la ANT.</a:t>
                      </a:r>
                      <a:endParaRPr lang="es-ES_tradnl" sz="1200" dirty="0" smtClean="0">
                        <a:effectLst/>
                        <a:latin typeface="Arial Narrow" pitchFamily="34" charset="0"/>
                        <a:ea typeface="Times New Roman"/>
                      </a:endParaRPr>
                    </a:p>
                    <a:p>
                      <a:pPr marL="342900" lvl="0" indent="-34290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</a:pPr>
                      <a:r>
                        <a:rPr lang="es-ES_tradnl" sz="1200" dirty="0" smtClean="0">
                          <a:effectLst/>
                          <a:latin typeface="Arial Narrow" pitchFamily="34" charset="0"/>
                          <a:ea typeface="Times New Roman"/>
                        </a:rPr>
                        <a:t>Adelantar las visitas necesarias</a:t>
                      </a:r>
                      <a:r>
                        <a:rPr lang="es-ES_tradnl" sz="1200" baseline="0" dirty="0" smtClean="0">
                          <a:effectLst/>
                          <a:latin typeface="Arial Narrow" pitchFamily="34" charset="0"/>
                          <a:ea typeface="Times New Roman"/>
                        </a:rPr>
                        <a:t> para la realización de los estudios socioeconómicos, jurídicos y de tenencia de tierras del área a titular.</a:t>
                      </a:r>
                      <a:endParaRPr lang="es-ES_tradnl" sz="12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  <a:p>
                      <a:pPr marL="342900" lvl="0" indent="-34290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</a:pPr>
                      <a:r>
                        <a:rPr lang="es-CO" sz="1200" kern="1200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+mn-cs"/>
                        </a:rPr>
                        <a:t>Realizar </a:t>
                      </a:r>
                      <a:r>
                        <a:rPr lang="es-CO" sz="1200" kern="120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+mn-cs"/>
                        </a:rPr>
                        <a:t>los procesos de coordinación inter e </a:t>
                      </a:r>
                      <a:r>
                        <a:rPr lang="es-CO" sz="1200" kern="1200" dirty="0" err="1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+mn-cs"/>
                        </a:rPr>
                        <a:t>intrasectoriales</a:t>
                      </a:r>
                      <a:r>
                        <a:rPr lang="es-CO" sz="1200" kern="120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+mn-cs"/>
                        </a:rPr>
                        <a:t> requeridos</a:t>
                      </a:r>
                      <a:r>
                        <a:rPr lang="es-CO" sz="1200" kern="1200" baseline="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+mn-cs"/>
                        </a:rPr>
                        <a:t> para el cumplimiento de las </a:t>
                      </a:r>
                      <a:r>
                        <a:rPr lang="es-CO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+mn-cs"/>
                        </a:rPr>
                        <a:t>metas.</a:t>
                      </a:r>
                      <a:endParaRPr lang="es-MX" sz="1200" kern="1200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/>
                        <a:cs typeface="+mn-cs"/>
                      </a:endParaRPr>
                    </a:p>
                  </a:txBody>
                  <a:tcPr marL="50185" marR="50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143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_tradnl" sz="1100" b="1" u="sng" dirty="0">
                          <a:effectLst/>
                          <a:latin typeface="Arial Narrow" pitchFamily="34" charset="0"/>
                          <a:ea typeface="Times New Roman"/>
                        </a:rPr>
                        <a:t>Metas a Diciembre. </a:t>
                      </a:r>
                      <a:r>
                        <a:rPr lang="es-ES_tradnl" sz="1100" b="1" u="sng" dirty="0" smtClean="0">
                          <a:effectLst/>
                          <a:latin typeface="Arial Narrow" pitchFamily="34" charset="0"/>
                          <a:ea typeface="Times New Roman"/>
                        </a:rPr>
                        <a:t>2018 </a:t>
                      </a:r>
                      <a:endParaRPr lang="es-MX" sz="12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50185" marR="50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43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_tradnl" sz="1100" b="1" u="sng" dirty="0">
                          <a:effectLst/>
                          <a:latin typeface="Arial Narrow" pitchFamily="34" charset="0"/>
                          <a:ea typeface="Times New Roman"/>
                        </a:rPr>
                        <a:t>Indicadores </a:t>
                      </a:r>
                    </a:p>
                  </a:txBody>
                  <a:tcPr marL="50185" marR="50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144">
                <a:tc>
                  <a:txBody>
                    <a:bodyPr/>
                    <a:lstStyle/>
                    <a:p>
                      <a:pPr marL="342900" lvl="0" indent="-34290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</a:pPr>
                      <a:r>
                        <a:rPr lang="es-MX" sz="1200" b="1" dirty="0" smtClean="0">
                          <a:effectLst/>
                          <a:latin typeface="Arial Narrow" pitchFamily="34" charset="0"/>
                          <a:ea typeface="Times New Roman"/>
                        </a:rPr>
                        <a:t>5.000</a:t>
                      </a:r>
                      <a:r>
                        <a:rPr lang="es-MX" sz="1200" dirty="0" smtClean="0">
                          <a:effectLst/>
                          <a:latin typeface="Arial Narrow" pitchFamily="34" charset="0"/>
                          <a:ea typeface="Times New Roman"/>
                        </a:rPr>
                        <a:t> </a:t>
                      </a:r>
                      <a:r>
                        <a:rPr lang="es-MX" sz="1200" dirty="0">
                          <a:effectLst/>
                          <a:latin typeface="Arial Narrow" pitchFamily="34" charset="0"/>
                          <a:ea typeface="Times New Roman"/>
                        </a:rPr>
                        <a:t>hectáreas legalizadas -titulación-</a:t>
                      </a:r>
                    </a:p>
                  </a:txBody>
                  <a:tcPr marL="50185" marR="50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</a:pPr>
                      <a:r>
                        <a:rPr lang="pt-BR" sz="1200" dirty="0">
                          <a:effectLst/>
                          <a:latin typeface="Arial Narrow" pitchFamily="34" charset="0"/>
                          <a:ea typeface="Times New Roman"/>
                        </a:rPr>
                        <a:t>Área titulada a comunidades negras</a:t>
                      </a:r>
                      <a:endParaRPr lang="es-MX" sz="12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50185" marR="50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03304">
                <a:tc>
                  <a:txBody>
                    <a:bodyPr/>
                    <a:lstStyle/>
                    <a:p>
                      <a:pPr marL="342900" lvl="0" indent="-34290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</a:pPr>
                      <a:r>
                        <a:rPr lang="es-MX" sz="1200" b="1" dirty="0" smtClean="0">
                          <a:effectLst/>
                          <a:latin typeface="Arial Narrow" pitchFamily="34" charset="0"/>
                          <a:ea typeface="Times New Roman"/>
                        </a:rPr>
                        <a:t>500</a:t>
                      </a:r>
                      <a:r>
                        <a:rPr lang="es-MX" sz="1200" dirty="0" smtClean="0">
                          <a:effectLst/>
                          <a:latin typeface="Arial Narrow" pitchFamily="34" charset="0"/>
                          <a:ea typeface="Times New Roman"/>
                        </a:rPr>
                        <a:t> </a:t>
                      </a:r>
                      <a:r>
                        <a:rPr lang="es-MX" sz="1200" dirty="0">
                          <a:effectLst/>
                          <a:latin typeface="Arial Narrow" pitchFamily="34" charset="0"/>
                          <a:ea typeface="Times New Roman"/>
                        </a:rPr>
                        <a:t>familias beneficiadas</a:t>
                      </a:r>
                    </a:p>
                  </a:txBody>
                  <a:tcPr marL="50185" marR="50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</a:pPr>
                      <a:r>
                        <a:rPr lang="es-MX" sz="1200" dirty="0">
                          <a:effectLst/>
                          <a:latin typeface="Arial Narrow" pitchFamily="34" charset="0"/>
                          <a:ea typeface="Times New Roman"/>
                        </a:rPr>
                        <a:t>Familias de comunidades negras beneficiadas </a:t>
                      </a:r>
                    </a:p>
                  </a:txBody>
                  <a:tcPr marL="50185" marR="50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 typeface="Symbol"/>
                        <a:buChar char=""/>
                        <a:tabLst/>
                        <a:defRPr/>
                      </a:pPr>
                      <a:r>
                        <a:rPr lang="es-MX" sz="1200" b="1" dirty="0" smtClean="0">
                          <a:effectLst/>
                          <a:latin typeface="Arial Narrow" pitchFamily="34" charset="0"/>
                          <a:ea typeface="Times New Roman"/>
                        </a:rPr>
                        <a:t>1,374</a:t>
                      </a:r>
                      <a:r>
                        <a:rPr lang="es-MX" sz="1200" dirty="0" smtClean="0">
                          <a:effectLst/>
                          <a:latin typeface="Arial Narrow" pitchFamily="34" charset="0"/>
                          <a:ea typeface="Times New Roman"/>
                        </a:rPr>
                        <a:t> hectáreas adquiridas  negros</a:t>
                      </a:r>
                      <a:endParaRPr lang="es-MX" sz="12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50185" marR="50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</a:pPr>
                      <a:r>
                        <a:rPr lang="es-MX" sz="1200" dirty="0" smtClean="0">
                          <a:effectLst/>
                          <a:latin typeface="Arial Narrow" pitchFamily="34" charset="0"/>
                          <a:ea typeface="Times New Roman"/>
                        </a:rPr>
                        <a:t>Área</a:t>
                      </a:r>
                      <a:r>
                        <a:rPr lang="es-MX" sz="1200" baseline="0" dirty="0" smtClean="0">
                          <a:effectLst/>
                          <a:latin typeface="Arial Narrow" pitchFamily="34" charset="0"/>
                          <a:ea typeface="Times New Roman"/>
                        </a:rPr>
                        <a:t> adquirida para Titulación a Negros </a:t>
                      </a:r>
                      <a:endParaRPr lang="es-MX" sz="12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50185" marR="50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lvl="0" indent="-34290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</a:pPr>
                      <a:r>
                        <a:rPr lang="es-MX" sz="1200" b="1" baseline="0" dirty="0" smtClean="0">
                          <a:effectLst/>
                          <a:latin typeface="Arial Narrow" pitchFamily="34" charset="0"/>
                          <a:ea typeface="Times New Roman"/>
                        </a:rPr>
                        <a:t>4</a:t>
                      </a:r>
                      <a:r>
                        <a:rPr lang="es-MX" sz="1200" baseline="0" dirty="0" smtClean="0">
                          <a:effectLst/>
                          <a:latin typeface="Arial Narrow" pitchFamily="34" charset="0"/>
                          <a:ea typeface="Times New Roman"/>
                        </a:rPr>
                        <a:t> Iniciativas comunitarias con enfoque diferencial</a:t>
                      </a:r>
                      <a:endParaRPr lang="es-MX" sz="12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50185" marR="50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</a:pPr>
                      <a:r>
                        <a:rPr lang="es-MX" sz="1200" dirty="0" smtClean="0">
                          <a:effectLst/>
                          <a:latin typeface="Arial Narrow" pitchFamily="34" charset="0"/>
                          <a:ea typeface="Times New Roman"/>
                        </a:rPr>
                        <a:t>Iniciativas comunitarias implementadas para comunidades Negras</a:t>
                      </a:r>
                      <a:endParaRPr lang="es-MX" sz="12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50185" marR="50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2105">
                <a:tc gridSpan="2">
                  <a:txBody>
                    <a:bodyPr/>
                    <a:lstStyle/>
                    <a:p>
                      <a:pPr marL="11430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s-ES_tradnl" sz="1200" b="1" u="sng" dirty="0">
                          <a:effectLst/>
                          <a:latin typeface="Arial Narrow" pitchFamily="34" charset="0"/>
                          <a:ea typeface="Times New Roman"/>
                        </a:rPr>
                        <a:t>Responsable: </a:t>
                      </a:r>
                      <a:r>
                        <a:rPr lang="es-ES_tradnl" sz="1200" b="0" u="sng" dirty="0">
                          <a:effectLst/>
                          <a:latin typeface="Arial Narrow" pitchFamily="34" charset="0"/>
                          <a:ea typeface="Times New Roman"/>
                        </a:rPr>
                        <a:t>Dirección</a:t>
                      </a:r>
                      <a:r>
                        <a:rPr lang="es-ES_tradnl" sz="1200" b="0" u="sng" baseline="0" dirty="0">
                          <a:effectLst/>
                          <a:latin typeface="Arial Narrow" pitchFamily="34" charset="0"/>
                          <a:ea typeface="Times New Roman"/>
                        </a:rPr>
                        <a:t> de Asuntos Étnicos</a:t>
                      </a:r>
                      <a:endParaRPr lang="es-MX" sz="1200" b="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</a:txBody>
                  <a:tcPr marL="50185" marR="50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14794">
                <a:tc gridSpan="2">
                  <a:txBody>
                    <a:bodyPr/>
                    <a:lstStyle/>
                    <a:p>
                      <a:pPr marL="1143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200" b="1" u="sng" dirty="0">
                          <a:effectLst/>
                          <a:latin typeface="Arial Narrow" pitchFamily="34" charset="0"/>
                          <a:ea typeface="Times New Roman"/>
                        </a:rPr>
                        <a:t>Principales amenazas a la Estrategia:</a:t>
                      </a:r>
                      <a:endParaRPr lang="es-MX" sz="1400" dirty="0">
                        <a:effectLst/>
                        <a:latin typeface="Arial Narrow" pitchFamily="34" charset="0"/>
                        <a:ea typeface="Times New Roman"/>
                      </a:endParaRPr>
                    </a:p>
                    <a:p>
                      <a:pPr marL="342900" lvl="0" indent="-34290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</a:pPr>
                      <a:r>
                        <a:rPr lang="es-CO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+mn-cs"/>
                        </a:rPr>
                        <a:t>Superposiciones </a:t>
                      </a:r>
                      <a:r>
                        <a:rPr lang="es-CO" sz="120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+mn-cs"/>
                        </a:rPr>
                        <a:t>ó</a:t>
                      </a:r>
                      <a:r>
                        <a:rPr lang="es-CO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+mn-cs"/>
                        </a:rPr>
                        <a:t> traslapes aparentes con predios de terceros, de acuerdo con la información catastral.</a:t>
                      </a:r>
                    </a:p>
                    <a:p>
                      <a:pPr marL="342900" lvl="0" indent="-34290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</a:pPr>
                      <a:r>
                        <a:rPr lang="es-CO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+mn-cs"/>
                        </a:rPr>
                        <a:t>Demoras en los trámites de aclaraciones de áreas.</a:t>
                      </a:r>
                    </a:p>
                    <a:p>
                      <a:pPr marL="342900" lvl="0" indent="-34290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</a:pPr>
                      <a:r>
                        <a:rPr lang="es-CO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Times New Roman"/>
                          <a:cs typeface="+mn-cs"/>
                        </a:rPr>
                        <a:t>Tiempos de respuestas de las dependencia de la ANT.</a:t>
                      </a:r>
                    </a:p>
                    <a:p>
                      <a:pPr marL="342900" lvl="0" indent="-34290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Symbol"/>
                        <a:buChar char=""/>
                      </a:pPr>
                      <a:endParaRPr lang="es-CO" sz="1200" kern="1200" baseline="0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Times New Roman"/>
                        <a:cs typeface="+mn-cs"/>
                      </a:endParaRPr>
                    </a:p>
                  </a:txBody>
                  <a:tcPr marL="50185" marR="50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6773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909043" y="332656"/>
            <a:ext cx="6120680" cy="369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799" b="1" dirty="0" smtClean="0"/>
              <a:t>DIRECCIÓN DE ASUNTOS ÉTNICOS</a:t>
            </a:r>
            <a:endParaRPr lang="es-CO" sz="1799" b="1" dirty="0"/>
          </a:p>
        </p:txBody>
      </p:sp>
      <p:sp>
        <p:nvSpPr>
          <p:cNvPr id="2" name="CuadroTexto 1"/>
          <p:cNvSpPr txBox="1"/>
          <p:nvPr/>
        </p:nvSpPr>
        <p:spPr>
          <a:xfrm>
            <a:off x="765027" y="1196752"/>
            <a:ext cx="1029714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b="1" dirty="0" smtClean="0"/>
              <a:t>COMPROMISOS ADICIONALES CONCERTADOS CON EL DIRECTOR GENERAL:</a:t>
            </a:r>
          </a:p>
          <a:p>
            <a:pPr algn="just"/>
            <a:endParaRPr lang="es-CO" b="1" dirty="0" smtClean="0"/>
          </a:p>
          <a:p>
            <a:pPr algn="just"/>
            <a:r>
              <a:rPr lang="es-CO" dirty="0" smtClean="0"/>
              <a:t>COMUNIDADES INDÍGENAS</a:t>
            </a:r>
            <a:endParaRPr lang="es-CO" dirty="0"/>
          </a:p>
          <a:p>
            <a:pPr marL="285750" indent="-285750" algn="just">
              <a:buFontTx/>
              <a:buChar char="-"/>
            </a:pPr>
            <a:endParaRPr lang="es-CO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 smtClean="0"/>
              <a:t>Al mes de julio, lograr 7 ampliaciones y 7 constituciones; las iniciativas comunitarias suben a 7.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 smtClean="0"/>
              <a:t>Al mes de diciembre, lograr 15 ampliaciones y 15 constituciones.</a:t>
            </a:r>
          </a:p>
          <a:p>
            <a:pPr marL="285750" indent="-285750" algn="just">
              <a:buFontTx/>
              <a:buChar char="-"/>
            </a:pPr>
            <a:endParaRPr lang="es-CO" dirty="0" smtClean="0"/>
          </a:p>
          <a:p>
            <a:pPr algn="just"/>
            <a:r>
              <a:rPr lang="es-CO" dirty="0" smtClean="0"/>
              <a:t>COMUNIDADES NEGRAS</a:t>
            </a:r>
          </a:p>
          <a:p>
            <a:pPr algn="just"/>
            <a:endParaRPr lang="es-CO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 smtClean="0"/>
              <a:t>Al mes de julio, logar 10 títulos colectivos.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dirty="0"/>
          </a:p>
          <a:p>
            <a:pPr algn="just"/>
            <a:endParaRPr lang="es-CO" dirty="0" smtClean="0"/>
          </a:p>
          <a:p>
            <a:pPr algn="just"/>
            <a:endParaRPr lang="es-CO" dirty="0"/>
          </a:p>
          <a:p>
            <a:pPr algn="just"/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922768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_rels/item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.xml"/></Relationships>
</file>

<file path=customXml/_rels/item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.xml"/></Relationships>
</file>

<file path=customXml/_rels/item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.xml"/></Relationships>
</file>

<file path=customXml/_rels/item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.xml"/></Relationships>
</file>

<file path=customXml/_rels/item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.xml"/></Relationships>
</file>

<file path=customXml/_rels/item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.xml"/></Relationships>
</file>

<file path=customXml/_rels/item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.xml"/></Relationships>
</file>

<file path=customXml/_rels/item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.xml"/></Relationships>
</file>

<file path=customXml/_rels/item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.xml"/></Relationships>
</file>

<file path=customXml/_rels/item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.xml"/></Relationships>
</file>

<file path=customXml/_rels/item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.xml"/></Relationships>
</file>

<file path=customXml/_rels/item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.xml"/></Relationships>
</file>

<file path=customXml/_rels/item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.xml"/></Relationships>
</file>

<file path=customXml/_rels/item3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2.xml"/></Relationships>
</file>

<file path=customXml/_rels/item3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3.xml"/></Relationships>
</file>

<file path=customXml/_rels/item3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.xml"/></Relationships>
</file>

<file path=customXml/_rels/item3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5.xml"/></Relationships>
</file>

<file path=customXml/_rels/item3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6.xml"/></Relationships>
</file>

<file path=customXml/_rels/item3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7.xml"/></Relationships>
</file>

<file path=customXml/_rels/item3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8.xml"/></Relationships>
</file>

<file path=customXml/_rels/item3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9.xml"/></Relationships>
</file>

<file path=customXml/_rels/item4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0.xml"/></Relationships>
</file>

<file path=customXml/_rels/item4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1.xml"/></Relationships>
</file>

<file path=customXml/_rels/item4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2.xml"/></Relationships>
</file>

<file path=customXml/_rels/item4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3.xml"/></Relationships>
</file>

<file path=customXml/_rels/item4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4.xml"/></Relationships>
</file>

<file path=customXml/_rels/item4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5.xml"/></Relationships>
</file>

<file path=customXml/_rels/item4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6.xml"/></Relationships>
</file>

<file path=customXml/_rels/item4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7.xml"/></Relationships>
</file>

<file path=customXml/_rels/item4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8.xml"/></Relationships>
</file>

<file path=customXml/_rels/item4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9.xml"/></Relationships>
</file>

<file path=customXml/_rels/item5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0.xml"/></Relationships>
</file>

<file path=customXml/_rels/item5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1.xml"/></Relationships>
</file>

<file path=customXml/_rels/item5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2.xml"/></Relationships>
</file>

<file path=customXml/_rels/item5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3.xml"/></Relationships>
</file>

<file path=customXml/_rels/item5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4.xml"/></Relationships>
</file>

<file path=customXml/_rels/item5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5.xml"/></Relationships>
</file>

<file path=customXml/_rels/item5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6.xml"/></Relationships>
</file>

<file path=customXml/_rels/item5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7.xml"/></Relationships>
</file>

<file path=customXml/_rels/item5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8.xml"/></Relationships>
</file>

<file path=customXml/_rels/item5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9.xml"/></Relationships>
</file>

<file path=customXml/_rels/item6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0.xml"/></Relationships>
</file>

<file path=customXml/_rels/item6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1.xml"/></Relationships>
</file>

<file path=customXml/_rels/item6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2.xml"/></Relationships>
</file>

<file path=customXml/_rels/item6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3.xml"/></Relationships>
</file>

<file path=customXml/_rels/item6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4.xml"/></Relationships>
</file>

<file path=customXml/_rels/item6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5.xml"/></Relationships>
</file>

<file path=customXml/_rels/item6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6.xml"/></Relationships>
</file>

<file path=customXml/_rels/item6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7.xml"/></Relationships>
</file>

<file path=customXml/_rels/item6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8.xml"/></Relationships>
</file>

<file path=customXml/_rels/item6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9.xml"/></Relationships>
</file>

<file path=customXml/_rels/item7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0.xml"/></Relationships>
</file>

<file path=customXml/_rels/item7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1.xml"/></Relationships>
</file>

<file path=customXml/_rels/item7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2.xml"/></Relationships>
</file>

<file path=customXml/_rels/item7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3.xml"/></Relationships>
</file>

<file path=customXml/_rels/item7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4.xml"/></Relationships>
</file>

<file path=customXml/_rels/item7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5.xml"/></Relationships>
</file>

<file path=customXml/_rels/item7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6.xml"/></Relationships>
</file>

<file path=customXml/_rels/item7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7.xml"/></Relationships>
</file>

<file path=customXml/_rels/item7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8.xml"/></Relationships>
</file>

<file path=customXml/_rels/item7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9.xml"/></Relationships>
</file>

<file path=customXml/_rels/item8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0.xml"/></Relationships>
</file>

<file path=customXml/_rels/item8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1.xml"/></Relationships>
</file>

<file path=customXml/_rels/item8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2.xml"/></Relationships>
</file>

<file path=customXml/_rels/item8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3.xml"/></Relationships>
</file>

<file path=customXml/_rels/item8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4.xml"/></Relationships>
</file>

<file path=customXml/_rels/item8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5.xml"/></Relationships>
</file>

<file path=customXml/_rels/item8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6.xml"/></Relationships>
</file>

<file path=customXml/_rels/item8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7.xml"/></Relationships>
</file>

<file path=customXml/_rels/item8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8.xml"/></Relationships>
</file>

<file path=customXml/_rels/item8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9.xml"/></Relationships>
</file>

<file path=customXml/_rels/item9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0.xml"/></Relationships>
</file>

<file path=customXml/_rels/item9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1.xml"/></Relationships>
</file>

<file path=customXml/_rels/item9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2.xml"/></Relationships>
</file>

<file path=customXml/_rels/item9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3.xml"/></Relationships>
</file>

<file path=customXml/_rels/item9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4.xml"/></Relationships>
</file>

<file path=customXml/_rels/item9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5.xml"/></Relationships>
</file>

<file path=customXml/_rels/item9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6.xml"/></Relationships>
</file>

<file path=customXml/_rels/item9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7.xml"/></Relationships>
</file>

<file path=customXml/_rels/item9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8.xml"/></Relationships>
</file>

<file path=customXml/_rels/item9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9.xml"/></Relationships>
</file>

<file path=customXml/_rels/item10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0.xml"/></Relationships>
</file>

<file path=customXml/_rels/item10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1.xml"/></Relationships>
</file>

<file path=customXml/_rels/item10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2.xml"/></Relationships>
</file>

<file path=customXml/_rels/item10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3.xml"/></Relationships>
</file>

<file path=customXml/_rels/item10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4.xml"/></Relationships>
</file>

<file path=customXml/_rels/item10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5.xml"/></Relationships>
</file>

<file path=customXml/_rels/item10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6.xml"/></Relationships>
</file>

<file path=customXml/_rels/item10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7.xml"/></Relationships>
</file>

<file path=customXml/_rels/item10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8.xml"/></Relationships>
</file>

<file path=customXml/_rels/item10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9.xml"/></Relationships>
</file>

<file path=customXml/_rels/item1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0.xml"/></Relationships>
</file>

<file path=customXml/_rels/item1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1.xml"/></Relationships>
</file>

<file path=customXml/_rels/item1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2.xml"/></Relationships>
</file>

<file path=customXml/_rels/item1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3.xml"/></Relationships>
</file>

<file path=customXml/_rels/item1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4.xml"/></Relationships>
</file>

<file path=customXml/_rels/item1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5.xml"/></Relationships>
</file>

<file path=customXml/item1.xml><?xml version="1.0" encoding="utf-8"?>
<EsriMapsInfo xmlns="ESRI.ArcGIS.Mapping.OfficeIntegration.PowerPointInfo">
  <Version>Version1</Version>
  <RequiresSignIn>False</RequiresSignIn>
</EsriMapsInfo>
</file>

<file path=customXml/item2.xml><?xml version="1.0" encoding="utf-8"?>
<EsriMapsInfo xmlns="ESRI.ArcGIS.Mapping.OfficeIntegration.PowerPointInfo">
  <Version>Version1</Version>
  <RequiresSignIn>False</RequiresSignIn>
</EsriMapsInfo>
</file>

<file path=customXml/item3.xml><?xml version="1.0" encoding="utf-8"?>
<EsriMapsInfo xmlns="ESRI.ArcGIS.Mapping.OfficeIntegration.PowerPointInfo">
  <Version>Version1</Version>
  <RequiresSignIn>False</RequiresSignIn>
</EsriMapsInfo>
</file>

<file path=customXml/item4.xml><?xml version="1.0" encoding="utf-8"?>
<EsriMapsInfo xmlns="ESRI.ArcGIS.Mapping.OfficeIntegration.PowerPointInfo">
  <Version>Version1</Version>
  <RequiresSignIn>False</RequiresSignIn>
</EsriMapsInfo>
</file>

<file path=customXml/item5.xml><?xml version="1.0" encoding="utf-8"?>
<EsriMapsInfo xmlns="ESRI.ArcGIS.Mapping.OfficeIntegration.PowerPointInfo">
  <Version>Version1</Version>
  <RequiresSignIn>False</RequiresSignIn>
</EsriMapsInfo>
</file>

<file path=customXml/item6.xml><?xml version="1.0" encoding="utf-8"?>
<EsriMapsInfo xmlns="ESRI.ArcGIS.Mapping.OfficeIntegration.PowerPointInfo">
  <Version>Version1</Version>
  <RequiresSignIn>False</RequiresSignIn>
</EsriMapsInfo>
</file>

<file path=customXml/item7.xml><?xml version="1.0" encoding="utf-8"?>
<EsriMapsInfo xmlns="ESRI.ArcGIS.Mapping.OfficeIntegration.PowerPointInfo">
  <Version>Version1</Version>
  <RequiresSignIn>False</RequiresSignIn>
</EsriMapsInfo>
</file>

<file path=customXml/item8.xml><?xml version="1.0" encoding="utf-8"?>
<EsriMapsInfo xmlns="ESRI.ArcGIS.Mapping.OfficeIntegration.PowerPointInfo">
  <Version>Version1</Version>
  <RequiresSignIn>False</RequiresSignIn>
</EsriMapsInfo>
</file>

<file path=customXml/item9.xml><?xml version="1.0" encoding="utf-8"?>
<EsriMapsInfo xmlns="ESRI.ArcGIS.Mapping.OfficeIntegration.PowerPointInfo">
  <Version>Version1</Version>
  <RequiresSignIn>False</RequiresSignIn>
</EsriMapsInfo>
</file>

<file path=customXml/item10.xml><?xml version="1.0" encoding="utf-8"?>
<EsriMapsInfo xmlns="ESRI.ArcGIS.Mapping.OfficeIntegration.PowerPointInfo">
  <Version>Version1</Version>
  <RequiresSignIn>False</RequiresSignIn>
</EsriMapsInfo>
</file>

<file path=customXml/item11.xml><?xml version="1.0" encoding="utf-8"?>
<EsriMapsInfo xmlns="ESRI.ArcGIS.Mapping.OfficeIntegration.PowerPointInfo">
  <Version>Version1</Version>
  <RequiresSignIn>False</RequiresSignIn>
</EsriMapsInfo>
</file>

<file path=customXml/item12.xml><?xml version="1.0" encoding="utf-8"?>
<EsriMapsInfo xmlns="ESRI.ArcGIS.Mapping.OfficeIntegration.PowerPointInfo">
  <Version>Version1</Version>
  <RequiresSignIn>False</RequiresSignIn>
</EsriMapsInfo>
</file>

<file path=customXml/item13.xml><?xml version="1.0" encoding="utf-8"?>
<EsriMapsInfo xmlns="ESRI.ArcGIS.Mapping.OfficeIntegration.PowerPointInfo">
  <Version>Version1</Version>
  <RequiresSignIn>False</RequiresSignIn>
</EsriMapsInfo>
</file>

<file path=customXml/item14.xml><?xml version="1.0" encoding="utf-8"?>
<EsriMapsInfo xmlns="ESRI.ArcGIS.Mapping.OfficeIntegration.PowerPointInfo">
  <Version>Version1</Version>
  <RequiresSignIn>False</RequiresSignIn>
</EsriMapsInfo>
</file>

<file path=customXml/item15.xml><?xml version="1.0" encoding="utf-8"?>
<EsriMapsInfo xmlns="ESRI.ArcGIS.Mapping.OfficeIntegration.PowerPointInfo">
  <Version>Version1</Version>
  <RequiresSignIn>False</RequiresSignIn>
</EsriMapsInfo>
</file>

<file path=customXml/item16.xml><?xml version="1.0" encoding="utf-8"?>
<EsriMapsInfo xmlns="ESRI.ArcGIS.Mapping.OfficeIntegration.PowerPointInfo">
  <Version>Version1</Version>
  <RequiresSignIn>False</RequiresSignIn>
</EsriMapsInfo>
</file>

<file path=customXml/item17.xml><?xml version="1.0" encoding="utf-8"?>
<EsriMapsInfo xmlns="ESRI.ArcGIS.Mapping.OfficeIntegration.PowerPointInfo">
  <Version>Version1</Version>
  <RequiresSignIn>False</RequiresSignIn>
</EsriMapsInfo>
</file>

<file path=customXml/item18.xml><?xml version="1.0" encoding="utf-8"?>
<EsriMapsInfo xmlns="ESRI.ArcGIS.Mapping.OfficeIntegration.PowerPointInfo">
  <Version>Version1</Version>
  <RequiresSignIn>False</RequiresSignIn>
</EsriMapsInfo>
</file>

<file path=customXml/item19.xml><?xml version="1.0" encoding="utf-8"?>
<EsriMapsInfo xmlns="ESRI.ArcGIS.Mapping.OfficeIntegration.PowerPointInfo">
  <Version>Version1</Version>
  <RequiresSignIn>False</RequiresSignIn>
</EsriMapsInfo>
</file>

<file path=customXml/item20.xml><?xml version="1.0" encoding="utf-8"?>
<EsriMapsInfo xmlns="ESRI.ArcGIS.Mapping.OfficeIntegration.PowerPointInfo">
  <Version>Version1</Version>
  <RequiresSignIn>False</RequiresSignIn>
</EsriMapsInfo>
</file>

<file path=customXml/item21.xml><?xml version="1.0" encoding="utf-8"?>
<EsriMapsInfo xmlns="ESRI.ArcGIS.Mapping.OfficeIntegration.PowerPointInfo">
  <Version>Version1</Version>
  <RequiresSignIn>False</RequiresSignIn>
</EsriMapsInfo>
</file>

<file path=customXml/item22.xml><?xml version="1.0" encoding="utf-8"?>
<EsriMapsInfo xmlns="ESRI.ArcGIS.Mapping.OfficeIntegration.PowerPointInfo">
  <Version>Version1</Version>
  <RequiresSignIn>False</RequiresSignIn>
</EsriMapsInfo>
</file>

<file path=customXml/item23.xml><?xml version="1.0" encoding="utf-8"?>
<EsriMapsInfo xmlns="ESRI.ArcGIS.Mapping.OfficeIntegration.PowerPointInfo">
  <Version>Version1</Version>
  <RequiresSignIn>False</RequiresSignIn>
</EsriMapsInfo>
</file>

<file path=customXml/item24.xml><?xml version="1.0" encoding="utf-8"?>
<EsriMapsInfo xmlns="ESRI.ArcGIS.Mapping.OfficeIntegration.PowerPointInfo">
  <Version>Version1</Version>
  <RequiresSignIn>False</RequiresSignIn>
</EsriMapsInfo>
</file>

<file path=customXml/item25.xml><?xml version="1.0" encoding="utf-8"?>
<EsriMapsInfo xmlns="ESRI.ArcGIS.Mapping.OfficeIntegration.PowerPointInfo">
  <Version>Version1</Version>
  <RequiresSignIn>False</RequiresSignIn>
</EsriMapsInfo>
</file>

<file path=customXml/item26.xml><?xml version="1.0" encoding="utf-8"?>
<EsriMapsInfo xmlns="ESRI.ArcGIS.Mapping.OfficeIntegration.PowerPointInfo">
  <Version>Version1</Version>
  <RequiresSignIn>False</RequiresSignIn>
</EsriMapsInfo>
</file>

<file path=customXml/item27.xml><?xml version="1.0" encoding="utf-8"?>
<EsriMapsInfo xmlns="ESRI.ArcGIS.Mapping.OfficeIntegration.PowerPointInfo">
  <Version>Version1</Version>
  <RequiresSignIn>False</RequiresSignIn>
</EsriMapsInfo>
</file>

<file path=customXml/item28.xml><?xml version="1.0" encoding="utf-8"?>
<EsriMapsInfo xmlns="ESRI.ArcGIS.Mapping.OfficeIntegration.PowerPointInfo">
  <Version>Version1</Version>
  <RequiresSignIn>False</RequiresSignIn>
</EsriMapsInfo>
</file>

<file path=customXml/item29.xml><?xml version="1.0" encoding="utf-8"?>
<EsriMapsInfo xmlns="ESRI.ArcGIS.Mapping.OfficeIntegration.PowerPointInfo">
  <Version>Version1</Version>
  <RequiresSignIn>False</RequiresSignIn>
</EsriMapsInfo>
</file>

<file path=customXml/item30.xml><?xml version="1.0" encoding="utf-8"?>
<EsriMapsInfo xmlns="ESRI.ArcGIS.Mapping.OfficeIntegration.PowerPointInfo">
  <Version>Version1</Version>
  <RequiresSignIn>False</RequiresSignIn>
</EsriMapsInfo>
</file>

<file path=customXml/item31.xml><?xml version="1.0" encoding="utf-8"?>
<EsriMapsInfo xmlns="ESRI.ArcGIS.Mapping.OfficeIntegration.PowerPointInfo">
  <Version>Version1</Version>
  <RequiresSignIn>False</RequiresSignIn>
</EsriMapsInfo>
</file>

<file path=customXml/item32.xml><?xml version="1.0" encoding="utf-8"?>
<EsriMapsInfo xmlns="ESRI.ArcGIS.Mapping.OfficeIntegration.PowerPointInfo">
  <Version>Version1</Version>
  <RequiresSignIn>False</RequiresSignIn>
</EsriMapsInfo>
</file>

<file path=customXml/item33.xml><?xml version="1.0" encoding="utf-8"?>
<EsriMapsInfo xmlns="ESRI.ArcGIS.Mapping.OfficeIntegration.PowerPointInfo">
  <Version>Version1</Version>
  <RequiresSignIn>False</RequiresSignIn>
</EsriMapsInfo>
</file>

<file path=customXml/item34.xml><?xml version="1.0" encoding="utf-8"?>
<EsriMapsInfo xmlns="ESRI.ArcGIS.Mapping.OfficeIntegration.PowerPointInfo">
  <Version>Version1</Version>
  <RequiresSignIn>False</RequiresSignIn>
</EsriMapsInfo>
</file>

<file path=customXml/item35.xml><?xml version="1.0" encoding="utf-8"?>
<EsriMapsInfo xmlns="ESRI.ArcGIS.Mapping.OfficeIntegration.PowerPointInfo">
  <Version>Version1</Version>
  <RequiresSignIn>False</RequiresSignIn>
</EsriMapsInfo>
</file>

<file path=customXml/item36.xml><?xml version="1.0" encoding="utf-8"?>
<EsriMapsInfo xmlns="ESRI.ArcGIS.Mapping.OfficeIntegration.PowerPointInfo">
  <Version>Version1</Version>
  <RequiresSignIn>False</RequiresSignIn>
</EsriMapsInfo>
</file>

<file path=customXml/item37.xml><?xml version="1.0" encoding="utf-8"?>
<EsriMapsInfo xmlns="ESRI.ArcGIS.Mapping.OfficeIntegration.PowerPointInfo">
  <Version>Version1</Version>
  <RequiresSignIn>False</RequiresSignIn>
</EsriMapsInfo>
</file>

<file path=customXml/item38.xml><?xml version="1.0" encoding="utf-8"?>
<EsriMapsInfo xmlns="ESRI.ArcGIS.Mapping.OfficeIntegration.PowerPointInfo">
  <Version>Version1</Version>
  <RequiresSignIn>False</RequiresSignIn>
</EsriMapsInfo>
</file>

<file path=customXml/item39.xml><?xml version="1.0" encoding="utf-8"?>
<EsriMapsInfo xmlns="ESRI.ArcGIS.Mapping.OfficeIntegration.PowerPointInfo">
  <Version>Version1</Version>
  <RequiresSignIn>False</RequiresSignIn>
</EsriMapsInfo>
</file>

<file path=customXml/item40.xml><?xml version="1.0" encoding="utf-8"?>
<EsriMapsInfo xmlns="ESRI.ArcGIS.Mapping.OfficeIntegration.PowerPointInfo">
  <Version>Version1</Version>
  <RequiresSignIn>False</RequiresSignIn>
</EsriMapsInfo>
</file>

<file path=customXml/item41.xml><?xml version="1.0" encoding="utf-8"?>
<EsriMapsInfo xmlns="ESRI.ArcGIS.Mapping.OfficeIntegration.PowerPointInfo">
  <Version>Version1</Version>
  <RequiresSignIn>False</RequiresSignIn>
</EsriMapsInfo>
</file>

<file path=customXml/item42.xml><?xml version="1.0" encoding="utf-8"?>
<EsriMapsInfo xmlns="ESRI.ArcGIS.Mapping.OfficeIntegration.PowerPointInfo">
  <Version>Version1</Version>
  <RequiresSignIn>False</RequiresSignIn>
</EsriMapsInfo>
</file>

<file path=customXml/item43.xml><?xml version="1.0" encoding="utf-8"?>
<EsriMapsInfo xmlns="ESRI.ArcGIS.Mapping.OfficeIntegration.PowerPointInfo">
  <Version>Version1</Version>
  <RequiresSignIn>False</RequiresSignIn>
</EsriMapsInfo>
</file>

<file path=customXml/item44.xml><?xml version="1.0" encoding="utf-8"?>
<EsriMapsInfo xmlns="ESRI.ArcGIS.Mapping.OfficeIntegration.PowerPointInfo">
  <Version>Version1</Version>
  <RequiresSignIn>False</RequiresSignIn>
</EsriMapsInfo>
</file>

<file path=customXml/item45.xml><?xml version="1.0" encoding="utf-8"?>
<EsriMapsInfo xmlns="ESRI.ArcGIS.Mapping.OfficeIntegration.PowerPointInfo">
  <Version>Version1</Version>
  <RequiresSignIn>False</RequiresSignIn>
</EsriMapsInfo>
</file>

<file path=customXml/item46.xml><?xml version="1.0" encoding="utf-8"?>
<EsriMapsInfo xmlns="ESRI.ArcGIS.Mapping.OfficeIntegration.PowerPointInfo">
  <Version>Version1</Version>
  <RequiresSignIn>False</RequiresSignIn>
</EsriMapsInfo>
</file>

<file path=customXml/item47.xml><?xml version="1.0" encoding="utf-8"?>
<EsriMapsInfo xmlns="ESRI.ArcGIS.Mapping.OfficeIntegration.PowerPointInfo">
  <Version>Version1</Version>
  <RequiresSignIn>False</RequiresSignIn>
</EsriMapsInfo>
</file>

<file path=customXml/item48.xml><?xml version="1.0" encoding="utf-8"?>
<EsriMapsInfo xmlns="ESRI.ArcGIS.Mapping.OfficeIntegration.PowerPointInfo">
  <Version>Version1</Version>
  <RequiresSignIn>False</RequiresSignIn>
</EsriMapsInfo>
</file>

<file path=customXml/item49.xml><?xml version="1.0" encoding="utf-8"?>
<EsriMapsInfo xmlns="ESRI.ArcGIS.Mapping.OfficeIntegration.PowerPointInfo">
  <Version>Version1</Version>
  <RequiresSignIn>False</RequiresSignIn>
</EsriMapsInfo>
</file>

<file path=customXml/item50.xml><?xml version="1.0" encoding="utf-8"?>
<EsriMapsInfo xmlns="ESRI.ArcGIS.Mapping.OfficeIntegration.PowerPointInfo">
  <Version>Version1</Version>
  <RequiresSignIn>False</RequiresSignIn>
</EsriMapsInfo>
</file>

<file path=customXml/item51.xml><?xml version="1.0" encoding="utf-8"?>
<EsriMapsInfo xmlns="ESRI.ArcGIS.Mapping.OfficeIntegration.PowerPointInfo">
  <Version>Version1</Version>
  <RequiresSignIn>False</RequiresSignIn>
</EsriMapsInfo>
</file>

<file path=customXml/item52.xml><?xml version="1.0" encoding="utf-8"?>
<EsriMapsInfo xmlns="ESRI.ArcGIS.Mapping.OfficeIntegration.PowerPointInfo">
  <Version>Version1</Version>
  <RequiresSignIn>False</RequiresSignIn>
</EsriMapsInfo>
</file>

<file path=customXml/item53.xml><?xml version="1.0" encoding="utf-8"?>
<EsriMapsInfo xmlns="ESRI.ArcGIS.Mapping.OfficeIntegration.PowerPointInfo">
  <Version>Version1</Version>
  <RequiresSignIn>False</RequiresSignIn>
</EsriMapsInfo>
</file>

<file path=customXml/item54.xml><?xml version="1.0" encoding="utf-8"?>
<EsriMapsInfo xmlns="ESRI.ArcGIS.Mapping.OfficeIntegration.PowerPointInfo">
  <Version>Version1</Version>
  <RequiresSignIn>False</RequiresSignIn>
</EsriMapsInfo>
</file>

<file path=customXml/item55.xml><?xml version="1.0" encoding="utf-8"?>
<EsriMapsInfo xmlns="ESRI.ArcGIS.Mapping.OfficeIntegration.PowerPointInfo">
  <Version>Version1</Version>
  <RequiresSignIn>False</RequiresSignIn>
</EsriMapsInfo>
</file>

<file path=customXml/item56.xml><?xml version="1.0" encoding="utf-8"?>
<EsriMapsInfo xmlns="ESRI.ArcGIS.Mapping.OfficeIntegration.PowerPointInfo">
  <Version>Version1</Version>
  <RequiresSignIn>False</RequiresSignIn>
</EsriMapsInfo>
</file>

<file path=customXml/item57.xml><?xml version="1.0" encoding="utf-8"?>
<EsriMapsInfo xmlns="ESRI.ArcGIS.Mapping.OfficeIntegration.PowerPointInfo">
  <Version>Version1</Version>
  <RequiresSignIn>False</RequiresSignIn>
</EsriMapsInfo>
</file>

<file path=customXml/item58.xml><?xml version="1.0" encoding="utf-8"?>
<EsriMapsInfo xmlns="ESRI.ArcGIS.Mapping.OfficeIntegration.PowerPointInfo">
  <Version>Version1</Version>
  <RequiresSignIn>False</RequiresSignIn>
</EsriMapsInfo>
</file>

<file path=customXml/item59.xml><?xml version="1.0" encoding="utf-8"?>
<EsriMapsInfo xmlns="ESRI.ArcGIS.Mapping.OfficeIntegration.PowerPointInfo">
  <Version>Version1</Version>
  <RequiresSignIn>False</RequiresSignIn>
</EsriMapsInfo>
</file>

<file path=customXml/item60.xml><?xml version="1.0" encoding="utf-8"?>
<EsriMapsInfo xmlns="ESRI.ArcGIS.Mapping.OfficeIntegration.PowerPointInfo">
  <Version>Version1</Version>
  <RequiresSignIn>False</RequiresSignIn>
</EsriMapsInfo>
</file>

<file path=customXml/item61.xml><?xml version="1.0" encoding="utf-8"?>
<EsriMapsInfo xmlns="ESRI.ArcGIS.Mapping.OfficeIntegration.PowerPointInfo">
  <Version>Version1</Version>
  <RequiresSignIn>False</RequiresSignIn>
</EsriMapsInfo>
</file>

<file path=customXml/item62.xml><?xml version="1.0" encoding="utf-8"?>
<EsriMapsInfo xmlns="ESRI.ArcGIS.Mapping.OfficeIntegration.PowerPointInfo">
  <Version>Version1</Version>
  <RequiresSignIn>False</RequiresSignIn>
</EsriMapsInfo>
</file>

<file path=customXml/item63.xml><?xml version="1.0" encoding="utf-8"?>
<EsriMapsInfo xmlns="ESRI.ArcGIS.Mapping.OfficeIntegration.PowerPointInfo">
  <Version>Version1</Version>
  <RequiresSignIn>False</RequiresSignIn>
</EsriMapsInfo>
</file>

<file path=customXml/item64.xml><?xml version="1.0" encoding="utf-8"?>
<EsriMapsInfo xmlns="ESRI.ArcGIS.Mapping.OfficeIntegration.PowerPointInfo">
  <Version>Version1</Version>
  <RequiresSignIn>False</RequiresSignIn>
</EsriMapsInfo>
</file>

<file path=customXml/item65.xml><?xml version="1.0" encoding="utf-8"?>
<EsriMapsInfo xmlns="ESRI.ArcGIS.Mapping.OfficeIntegration.PowerPointInfo">
  <Version>Version1</Version>
  <RequiresSignIn>False</RequiresSignIn>
</EsriMapsInfo>
</file>

<file path=customXml/item66.xml><?xml version="1.0" encoding="utf-8"?>
<EsriMapsInfo xmlns="ESRI.ArcGIS.Mapping.OfficeIntegration.PowerPointInfo">
  <Version>Version1</Version>
  <RequiresSignIn>False</RequiresSignIn>
</EsriMapsInfo>
</file>

<file path=customXml/item67.xml><?xml version="1.0" encoding="utf-8"?>
<EsriMapsInfo xmlns="ESRI.ArcGIS.Mapping.OfficeIntegration.PowerPointInfo">
  <Version>Version1</Version>
  <RequiresSignIn>False</RequiresSignIn>
</EsriMapsInfo>
</file>

<file path=customXml/item68.xml><?xml version="1.0" encoding="utf-8"?>
<EsriMapsInfo xmlns="ESRI.ArcGIS.Mapping.OfficeIntegration.PowerPointInfo">
  <Version>Version1</Version>
  <RequiresSignIn>False</RequiresSignIn>
</EsriMapsInfo>
</file>

<file path=customXml/item69.xml><?xml version="1.0" encoding="utf-8"?>
<EsriMapsInfo xmlns="ESRI.ArcGIS.Mapping.OfficeIntegration.PowerPointInfo">
  <Version>Version1</Version>
  <RequiresSignIn>False</RequiresSignIn>
</EsriMapsInfo>
</file>

<file path=customXml/item70.xml><?xml version="1.0" encoding="utf-8"?>
<EsriMapsInfo xmlns="ESRI.ArcGIS.Mapping.OfficeIntegration.PowerPointInfo">
  <Version>Version1</Version>
  <RequiresSignIn>False</RequiresSignIn>
</EsriMapsInfo>
</file>

<file path=customXml/item71.xml><?xml version="1.0" encoding="utf-8"?>
<EsriMapsInfo xmlns="ESRI.ArcGIS.Mapping.OfficeIntegration.PowerPointInfo">
  <Version>Version1</Version>
  <RequiresSignIn>False</RequiresSignIn>
</EsriMapsInfo>
</file>

<file path=customXml/item72.xml><?xml version="1.0" encoding="utf-8"?>
<EsriMapsInfo xmlns="ESRI.ArcGIS.Mapping.OfficeIntegration.PowerPointInfo">
  <Version>Version1</Version>
  <RequiresSignIn>False</RequiresSignIn>
</EsriMapsInfo>
</file>

<file path=customXml/item73.xml><?xml version="1.0" encoding="utf-8"?>
<EsriMapsInfo xmlns="ESRI.ArcGIS.Mapping.OfficeIntegration.PowerPointInfo">
  <Version>Version1</Version>
  <RequiresSignIn>False</RequiresSignIn>
</EsriMapsInfo>
</file>

<file path=customXml/item74.xml><?xml version="1.0" encoding="utf-8"?>
<EsriMapsInfo xmlns="ESRI.ArcGIS.Mapping.OfficeIntegration.PowerPointInfo">
  <Version>Version1</Version>
  <RequiresSignIn>False</RequiresSignIn>
</EsriMapsInfo>
</file>

<file path=customXml/item75.xml><?xml version="1.0" encoding="utf-8"?>
<EsriMapsInfo xmlns="ESRI.ArcGIS.Mapping.OfficeIntegration.PowerPointInfo">
  <Version>Version1</Version>
  <RequiresSignIn>False</RequiresSignIn>
</EsriMapsInfo>
</file>

<file path=customXml/item76.xml><?xml version="1.0" encoding="utf-8"?>
<EsriMapsInfo xmlns="ESRI.ArcGIS.Mapping.OfficeIntegration.PowerPointInfo">
  <Version>Version1</Version>
  <RequiresSignIn>False</RequiresSignIn>
</EsriMapsInfo>
</file>

<file path=customXml/item77.xml><?xml version="1.0" encoding="utf-8"?>
<EsriMapsInfo xmlns="ESRI.ArcGIS.Mapping.OfficeIntegration.PowerPointInfo">
  <Version>Version1</Version>
  <RequiresSignIn>False</RequiresSignIn>
</EsriMapsInfo>
</file>

<file path=customXml/item78.xml><?xml version="1.0" encoding="utf-8"?>
<EsriMapsInfo xmlns="ESRI.ArcGIS.Mapping.OfficeIntegration.PowerPointInfo">
  <Version>Version1</Version>
  <RequiresSignIn>False</RequiresSignIn>
</EsriMapsInfo>
</file>

<file path=customXml/item79.xml><?xml version="1.0" encoding="utf-8"?>
<EsriMapsInfo xmlns="ESRI.ArcGIS.Mapping.OfficeIntegration.PowerPointInfo">
  <Version>Version1</Version>
  <RequiresSignIn>False</RequiresSignIn>
</EsriMapsInfo>
</file>

<file path=customXml/item80.xml><?xml version="1.0" encoding="utf-8"?>
<EsriMapsInfo xmlns="ESRI.ArcGIS.Mapping.OfficeIntegration.PowerPointInfo">
  <Version>Version1</Version>
  <RequiresSignIn>False</RequiresSignIn>
</EsriMapsInfo>
</file>

<file path=customXml/item81.xml><?xml version="1.0" encoding="utf-8"?>
<EsriMapsInfo xmlns="ESRI.ArcGIS.Mapping.OfficeIntegration.PowerPointInfo">
  <Version>Version1</Version>
  <RequiresSignIn>False</RequiresSignIn>
</EsriMapsInfo>
</file>

<file path=customXml/item82.xml><?xml version="1.0" encoding="utf-8"?>
<EsriMapsInfo xmlns="ESRI.ArcGIS.Mapping.OfficeIntegration.PowerPointInfo">
  <Version>Version1</Version>
  <RequiresSignIn>False</RequiresSignIn>
</EsriMapsInfo>
</file>

<file path=customXml/item83.xml><?xml version="1.0" encoding="utf-8"?>
<EsriMapsInfo xmlns="ESRI.ArcGIS.Mapping.OfficeIntegration.PowerPointInfo">
  <Version>Version1</Version>
  <RequiresSignIn>False</RequiresSignIn>
</EsriMapsInfo>
</file>

<file path=customXml/item84.xml><?xml version="1.0" encoding="utf-8"?>
<EsriMapsInfo xmlns="ESRI.ArcGIS.Mapping.OfficeIntegration.PowerPointInfo">
  <Version>Version1</Version>
  <RequiresSignIn>False</RequiresSignIn>
</EsriMapsInfo>
</file>

<file path=customXml/item85.xml><?xml version="1.0" encoding="utf-8"?>
<EsriMapsInfo xmlns="ESRI.ArcGIS.Mapping.OfficeIntegration.PowerPointInfo">
  <Version>Version1</Version>
  <RequiresSignIn>False</RequiresSignIn>
</EsriMapsInfo>
</file>

<file path=customXml/item86.xml><?xml version="1.0" encoding="utf-8"?>
<EsriMapsInfo xmlns="ESRI.ArcGIS.Mapping.OfficeIntegration.PowerPointInfo">
  <Version>Version1</Version>
  <RequiresSignIn>False</RequiresSignIn>
</EsriMapsInfo>
</file>

<file path=customXml/item87.xml><?xml version="1.0" encoding="utf-8"?>
<EsriMapsInfo xmlns="ESRI.ArcGIS.Mapping.OfficeIntegration.PowerPointInfo">
  <Version>Version1</Version>
  <RequiresSignIn>False</RequiresSignIn>
</EsriMapsInfo>
</file>

<file path=customXml/item88.xml><?xml version="1.0" encoding="utf-8"?>
<EsriMapsInfo xmlns="ESRI.ArcGIS.Mapping.OfficeIntegration.PowerPointInfo">
  <Version>Version1</Version>
  <RequiresSignIn>False</RequiresSignIn>
</EsriMapsInfo>
</file>

<file path=customXml/item89.xml><?xml version="1.0" encoding="utf-8"?>
<EsriMapsInfo xmlns="ESRI.ArcGIS.Mapping.OfficeIntegration.PowerPointInfo">
  <Version>Version1</Version>
  <RequiresSignIn>False</RequiresSignIn>
</EsriMapsInfo>
</file>

<file path=customXml/item90.xml><?xml version="1.0" encoding="utf-8"?>
<EsriMapsInfo xmlns="ESRI.ArcGIS.Mapping.OfficeIntegration.PowerPointInfo">
  <Version>Version1</Version>
  <RequiresSignIn>False</RequiresSignIn>
</EsriMapsInfo>
</file>

<file path=customXml/item91.xml><?xml version="1.0" encoding="utf-8"?>
<EsriMapsInfo xmlns="ESRI.ArcGIS.Mapping.OfficeIntegration.PowerPointInfo">
  <Version>Version1</Version>
  <RequiresSignIn>False</RequiresSignIn>
</EsriMapsInfo>
</file>

<file path=customXml/item92.xml><?xml version="1.0" encoding="utf-8"?>
<EsriMapsInfo xmlns="ESRI.ArcGIS.Mapping.OfficeIntegration.PowerPointInfo">
  <Version>Version1</Version>
  <RequiresSignIn>False</RequiresSignIn>
</EsriMapsInfo>
</file>

<file path=customXml/item93.xml><?xml version="1.0" encoding="utf-8"?>
<EsriMapsInfo xmlns="ESRI.ArcGIS.Mapping.OfficeIntegration.PowerPointInfo">
  <Version>Version1</Version>
  <RequiresSignIn>False</RequiresSignIn>
</EsriMapsInfo>
</file>

<file path=customXml/item94.xml><?xml version="1.0" encoding="utf-8"?>
<EsriMapsInfo xmlns="ESRI.ArcGIS.Mapping.OfficeIntegration.PowerPointInfo">
  <Version>Version1</Version>
  <RequiresSignIn>False</RequiresSignIn>
</EsriMapsInfo>
</file>

<file path=customXml/item95.xml><?xml version="1.0" encoding="utf-8"?>
<EsriMapsInfo xmlns="ESRI.ArcGIS.Mapping.OfficeIntegration.PowerPointInfo">
  <Version>Version1</Version>
  <RequiresSignIn>False</RequiresSignIn>
</EsriMapsInfo>
</file>

<file path=customXml/item96.xml><?xml version="1.0" encoding="utf-8"?>
<EsriMapsInfo xmlns="ESRI.ArcGIS.Mapping.OfficeIntegration.PowerPointInfo">
  <Version>Version1</Version>
  <RequiresSignIn>False</RequiresSignIn>
</EsriMapsInfo>
</file>

<file path=customXml/item97.xml><?xml version="1.0" encoding="utf-8"?>
<EsriMapsInfo xmlns="ESRI.ArcGIS.Mapping.OfficeIntegration.PowerPointInfo">
  <Version>Version1</Version>
  <RequiresSignIn>False</RequiresSignIn>
</EsriMapsInfo>
</file>

<file path=customXml/item98.xml><?xml version="1.0" encoding="utf-8"?>
<EsriMapsInfo xmlns="ESRI.ArcGIS.Mapping.OfficeIntegration.PowerPointInfo">
  <Version>Version1</Version>
  <RequiresSignIn>False</RequiresSignIn>
</EsriMapsInfo>
</file>

<file path=customXml/item99.xml><?xml version="1.0" encoding="utf-8"?>
<EsriMapsInfo xmlns="ESRI.ArcGIS.Mapping.OfficeIntegration.PowerPointInfo">
  <Version>Version1</Version>
  <RequiresSignIn>False</RequiresSignIn>
</EsriMapsInfo>
</file>

<file path=customXml/item100.xml><?xml version="1.0" encoding="utf-8"?>
<EsriMapsInfo xmlns="ESRI.ArcGIS.Mapping.OfficeIntegration.PowerPointInfo">
  <Version>Version1</Version>
  <RequiresSignIn>False</RequiresSignIn>
</EsriMapsInfo>
</file>

<file path=customXml/item101.xml><?xml version="1.0" encoding="utf-8"?>
<EsriMapsInfo xmlns="ESRI.ArcGIS.Mapping.OfficeIntegration.PowerPointInfo">
  <Version>Version1</Version>
  <RequiresSignIn>False</RequiresSignIn>
</EsriMapsInfo>
</file>

<file path=customXml/item102.xml><?xml version="1.0" encoding="utf-8"?>
<EsriMapsInfo xmlns="ESRI.ArcGIS.Mapping.OfficeIntegration.PowerPointInfo">
  <Version>Version1</Version>
  <RequiresSignIn>False</RequiresSignIn>
</EsriMapsInfo>
</file>

<file path=customXml/item103.xml><?xml version="1.0" encoding="utf-8"?>
<EsriMapsInfo xmlns="ESRI.ArcGIS.Mapping.OfficeIntegration.PowerPointInfo">
  <Version>Version1</Version>
  <RequiresSignIn>False</RequiresSignIn>
</EsriMapsInfo>
</file>

<file path=customXml/item104.xml><?xml version="1.0" encoding="utf-8"?>
<EsriMapsInfo xmlns="ESRI.ArcGIS.Mapping.OfficeIntegration.PowerPointInfo">
  <Version>Version1</Version>
  <RequiresSignIn>False</RequiresSignIn>
</EsriMapsInfo>
</file>

<file path=customXml/item105.xml><?xml version="1.0" encoding="utf-8"?>
<EsriMapsInfo xmlns="ESRI.ArcGIS.Mapping.OfficeIntegration.PowerPointInfo">
  <Version>Version1</Version>
  <RequiresSignIn>False</RequiresSignIn>
</EsriMapsInfo>
</file>

<file path=customXml/item106.xml><?xml version="1.0" encoding="utf-8"?>
<EsriMapsInfo xmlns="ESRI.ArcGIS.Mapping.OfficeIntegration.PowerPointInfo">
  <Version>Version1</Version>
  <RequiresSignIn>False</RequiresSignIn>
</EsriMapsInfo>
</file>

<file path=customXml/item107.xml><?xml version="1.0" encoding="utf-8"?>
<EsriMapsInfo xmlns="ESRI.ArcGIS.Mapping.OfficeIntegration.PowerPointInfo">
  <Version>Version1</Version>
  <RequiresSignIn>False</RequiresSignIn>
</EsriMapsInfo>
</file>

<file path=customXml/item108.xml><?xml version="1.0" encoding="utf-8"?>
<EsriMapsInfo xmlns="ESRI.ArcGIS.Mapping.OfficeIntegration.PowerPointInfo">
  <Version>Version1</Version>
  <RequiresSignIn>False</RequiresSignIn>
</EsriMapsInfo>
</file>

<file path=customXml/item109.xml><?xml version="1.0" encoding="utf-8"?>
<EsriMapsInfo xmlns="ESRI.ArcGIS.Mapping.OfficeIntegration.PowerPointInfo">
  <Version>Version1</Version>
  <RequiresSignIn>False</RequiresSignIn>
</EsriMapsInfo>
</file>

<file path=customXml/item110.xml><?xml version="1.0" encoding="utf-8"?>
<EsriMapsInfo xmlns="ESRI.ArcGIS.Mapping.OfficeIntegration.PowerPointInfo">
  <Version>Version1</Version>
  <RequiresSignIn>False</RequiresSignIn>
</EsriMapsInfo>
</file>

<file path=customXml/item111.xml><?xml version="1.0" encoding="utf-8"?>
<EsriMapsInfo xmlns="ESRI.ArcGIS.Mapping.OfficeIntegration.PowerPointInfo">
  <Version>Version1</Version>
  <RequiresSignIn>False</RequiresSignIn>
</EsriMapsInfo>
</file>

<file path=customXml/item112.xml><?xml version="1.0" encoding="utf-8"?>
<EsriMapsInfo xmlns="ESRI.ArcGIS.Mapping.OfficeIntegration.PowerPointInfo">
  <Version>Version1</Version>
  <RequiresSignIn>False</RequiresSignIn>
</EsriMapsInfo>
</file>

<file path=customXml/item113.xml><?xml version="1.0" encoding="utf-8"?>
<EsriMapsInfo xmlns="ESRI.ArcGIS.Mapping.OfficeIntegration.PowerPointInfo">
  <Version>Version1</Version>
  <RequiresSignIn>False</RequiresSignIn>
</EsriMapsInfo>
</file>

<file path=customXml/item114.xml><?xml version="1.0" encoding="utf-8"?>
<EsriMapsInfo xmlns="ESRI.ArcGIS.Mapping.OfficeIntegration.PowerPointInfo">
  <Version>Version1</Version>
  <RequiresSignIn>False</RequiresSignIn>
</EsriMapsInfo>
</file>

<file path=customXml/item115.xml><?xml version="1.0" encoding="utf-8"?>
<EsriMapsInfo xmlns="ESRI.ArcGIS.Mapping.OfficeIntegration.PowerPointInfo">
  <Version>Version1</Version>
  <RequiresSignIn>False</RequiresSignIn>
</EsriMapsInfo>
</file>

<file path=customXml/itemProps1.xml><?xml version="1.0" encoding="utf-8"?>
<ds:datastoreItem xmlns:ds="http://schemas.openxmlformats.org/officeDocument/2006/customXml" ds:itemID="{1CBC7FC5-7F5B-4ECA-87E3-B3750EAB5F96}">
  <ds:schemaRefs>
    <ds:schemaRef ds:uri="ESRI.ArcGIS.Mapping.OfficeIntegration.PowerPointInfo"/>
  </ds:schemaRefs>
</ds:datastoreItem>
</file>

<file path=customXml/itemProps2.xml><?xml version="1.0" encoding="utf-8"?>
<ds:datastoreItem xmlns:ds="http://schemas.openxmlformats.org/officeDocument/2006/customXml" ds:itemID="{86ED2BAB-BCE5-47F3-B622-2198FEA906DB}">
  <ds:schemaRefs>
    <ds:schemaRef ds:uri="ESRI.ArcGIS.Mapping.OfficeIntegration.PowerPointInfo"/>
  </ds:schemaRefs>
</ds:datastoreItem>
</file>

<file path=customXml/itemProps3.xml><?xml version="1.0" encoding="utf-8"?>
<ds:datastoreItem xmlns:ds="http://schemas.openxmlformats.org/officeDocument/2006/customXml" ds:itemID="{B159C1F0-97AC-435C-B04C-219B5E0A1432}">
  <ds:schemaRefs>
    <ds:schemaRef ds:uri="ESRI.ArcGIS.Mapping.OfficeIntegration.PowerPointInfo"/>
  </ds:schemaRefs>
</ds:datastoreItem>
</file>

<file path=customXml/itemProps4.xml><?xml version="1.0" encoding="utf-8"?>
<ds:datastoreItem xmlns:ds="http://schemas.openxmlformats.org/officeDocument/2006/customXml" ds:itemID="{DD1942CE-FCF2-4F12-8615-6219E27D4299}">
  <ds:schemaRefs>
    <ds:schemaRef ds:uri="ESRI.ArcGIS.Mapping.OfficeIntegration.PowerPointInfo"/>
  </ds:schemaRefs>
</ds:datastoreItem>
</file>

<file path=customXml/itemProps5.xml><?xml version="1.0" encoding="utf-8"?>
<ds:datastoreItem xmlns:ds="http://schemas.openxmlformats.org/officeDocument/2006/customXml" ds:itemID="{2EED5322-EBB2-4B4B-BD48-D5DAF478F671}">
  <ds:schemaRefs>
    <ds:schemaRef ds:uri="ESRI.ArcGIS.Mapping.OfficeIntegration.PowerPointInfo"/>
  </ds:schemaRefs>
</ds:datastoreItem>
</file>

<file path=customXml/itemProps6.xml><?xml version="1.0" encoding="utf-8"?>
<ds:datastoreItem xmlns:ds="http://schemas.openxmlformats.org/officeDocument/2006/customXml" ds:itemID="{882838A2-2868-4B04-95A4-581161D111A5}">
  <ds:schemaRefs>
    <ds:schemaRef ds:uri="ESRI.ArcGIS.Mapping.OfficeIntegration.PowerPointInfo"/>
  </ds:schemaRefs>
</ds:datastoreItem>
</file>

<file path=customXml/itemProps7.xml><?xml version="1.0" encoding="utf-8"?>
<ds:datastoreItem xmlns:ds="http://schemas.openxmlformats.org/officeDocument/2006/customXml" ds:itemID="{FD8114F4-2C97-425F-B7E4-D9E7820BFD12}">
  <ds:schemaRefs>
    <ds:schemaRef ds:uri="ESRI.ArcGIS.Mapping.OfficeIntegration.PowerPointInfo"/>
  </ds:schemaRefs>
</ds:datastoreItem>
</file>

<file path=customXml/itemProps8.xml><?xml version="1.0" encoding="utf-8"?>
<ds:datastoreItem xmlns:ds="http://schemas.openxmlformats.org/officeDocument/2006/customXml" ds:itemID="{CF4BDF91-CF98-47F6-91DC-A2BD3B88E57D}">
  <ds:schemaRefs>
    <ds:schemaRef ds:uri="ESRI.ArcGIS.Mapping.OfficeIntegration.PowerPointInfo"/>
  </ds:schemaRefs>
</ds:datastoreItem>
</file>

<file path=customXml/itemProps9.xml><?xml version="1.0" encoding="utf-8"?>
<ds:datastoreItem xmlns:ds="http://schemas.openxmlformats.org/officeDocument/2006/customXml" ds:itemID="{F914D55E-CA4A-40C9-A51D-AA7072C29527}">
  <ds:schemaRefs>
    <ds:schemaRef ds:uri="ESRI.ArcGIS.Mapping.OfficeIntegration.PowerPointInfo"/>
  </ds:schemaRefs>
</ds:datastoreItem>
</file>

<file path=customXml/itemProps10.xml><?xml version="1.0" encoding="utf-8"?>
<ds:datastoreItem xmlns:ds="http://schemas.openxmlformats.org/officeDocument/2006/customXml" ds:itemID="{A089D3F9-DC04-4544-B900-ABF7F684253A}">
  <ds:schemaRefs>
    <ds:schemaRef ds:uri="ESRI.ArcGIS.Mapping.OfficeIntegration.PowerPointInfo"/>
  </ds:schemaRefs>
</ds:datastoreItem>
</file>

<file path=customXml/itemProps11.xml><?xml version="1.0" encoding="utf-8"?>
<ds:datastoreItem xmlns:ds="http://schemas.openxmlformats.org/officeDocument/2006/customXml" ds:itemID="{9CC270E0-A58D-47F7-A5C8-6FF2B867398A}">
  <ds:schemaRefs>
    <ds:schemaRef ds:uri="ESRI.ArcGIS.Mapping.OfficeIntegration.PowerPointInfo"/>
  </ds:schemaRefs>
</ds:datastoreItem>
</file>

<file path=customXml/itemProps12.xml><?xml version="1.0" encoding="utf-8"?>
<ds:datastoreItem xmlns:ds="http://schemas.openxmlformats.org/officeDocument/2006/customXml" ds:itemID="{64DE071F-7645-42AA-8AF3-1DC39AE3CD31}">
  <ds:schemaRefs>
    <ds:schemaRef ds:uri="ESRI.ArcGIS.Mapping.OfficeIntegration.PowerPointInfo"/>
  </ds:schemaRefs>
</ds:datastoreItem>
</file>

<file path=customXml/itemProps13.xml><?xml version="1.0" encoding="utf-8"?>
<ds:datastoreItem xmlns:ds="http://schemas.openxmlformats.org/officeDocument/2006/customXml" ds:itemID="{5F3E98F2-F9C4-48CC-82D0-50344BA506D5}">
  <ds:schemaRefs>
    <ds:schemaRef ds:uri="ESRI.ArcGIS.Mapping.OfficeIntegration.PowerPointInfo"/>
  </ds:schemaRefs>
</ds:datastoreItem>
</file>

<file path=customXml/itemProps14.xml><?xml version="1.0" encoding="utf-8"?>
<ds:datastoreItem xmlns:ds="http://schemas.openxmlformats.org/officeDocument/2006/customXml" ds:itemID="{BDBE2210-8771-4295-A3BF-5B15CC73494E}">
  <ds:schemaRefs>
    <ds:schemaRef ds:uri="ESRI.ArcGIS.Mapping.OfficeIntegration.PowerPointInfo"/>
  </ds:schemaRefs>
</ds:datastoreItem>
</file>

<file path=customXml/itemProps15.xml><?xml version="1.0" encoding="utf-8"?>
<ds:datastoreItem xmlns:ds="http://schemas.openxmlformats.org/officeDocument/2006/customXml" ds:itemID="{B7FED09D-8F91-4B6B-B77A-E2E2DEEEAC8D}">
  <ds:schemaRefs>
    <ds:schemaRef ds:uri="ESRI.ArcGIS.Mapping.OfficeIntegration.PowerPointInfo"/>
  </ds:schemaRefs>
</ds:datastoreItem>
</file>

<file path=customXml/itemProps16.xml><?xml version="1.0" encoding="utf-8"?>
<ds:datastoreItem xmlns:ds="http://schemas.openxmlformats.org/officeDocument/2006/customXml" ds:itemID="{08A83D43-93CA-4AD4-A6AF-CA57382914EF}">
  <ds:schemaRefs>
    <ds:schemaRef ds:uri="ESRI.ArcGIS.Mapping.OfficeIntegration.PowerPointInfo"/>
  </ds:schemaRefs>
</ds:datastoreItem>
</file>

<file path=customXml/itemProps17.xml><?xml version="1.0" encoding="utf-8"?>
<ds:datastoreItem xmlns:ds="http://schemas.openxmlformats.org/officeDocument/2006/customXml" ds:itemID="{DEECB03C-BDE7-489B-AADC-81EA4FD8B0B4}">
  <ds:schemaRefs>
    <ds:schemaRef ds:uri="ESRI.ArcGIS.Mapping.OfficeIntegration.PowerPointInfo"/>
  </ds:schemaRefs>
</ds:datastoreItem>
</file>

<file path=customXml/itemProps18.xml><?xml version="1.0" encoding="utf-8"?>
<ds:datastoreItem xmlns:ds="http://schemas.openxmlformats.org/officeDocument/2006/customXml" ds:itemID="{D4EF4B7B-2F89-4DCA-9259-FE1B6E583F10}">
  <ds:schemaRefs>
    <ds:schemaRef ds:uri="ESRI.ArcGIS.Mapping.OfficeIntegration.PowerPointInfo"/>
  </ds:schemaRefs>
</ds:datastoreItem>
</file>

<file path=customXml/itemProps19.xml><?xml version="1.0" encoding="utf-8"?>
<ds:datastoreItem xmlns:ds="http://schemas.openxmlformats.org/officeDocument/2006/customXml" ds:itemID="{F1AC0913-C078-43EA-871E-E46DCB7CD95B}">
  <ds:schemaRefs>
    <ds:schemaRef ds:uri="ESRI.ArcGIS.Mapping.OfficeIntegration.PowerPointInfo"/>
  </ds:schemaRefs>
</ds:datastoreItem>
</file>

<file path=customXml/itemProps20.xml><?xml version="1.0" encoding="utf-8"?>
<ds:datastoreItem xmlns:ds="http://schemas.openxmlformats.org/officeDocument/2006/customXml" ds:itemID="{1A03BBB8-F8C6-45F6-B194-EF901D5E772E}">
  <ds:schemaRefs>
    <ds:schemaRef ds:uri="ESRI.ArcGIS.Mapping.OfficeIntegration.PowerPointInfo"/>
  </ds:schemaRefs>
</ds:datastoreItem>
</file>

<file path=customXml/itemProps21.xml><?xml version="1.0" encoding="utf-8"?>
<ds:datastoreItem xmlns:ds="http://schemas.openxmlformats.org/officeDocument/2006/customXml" ds:itemID="{B282FB41-1E7D-479F-8461-14047AC00B1E}">
  <ds:schemaRefs>
    <ds:schemaRef ds:uri="ESRI.ArcGIS.Mapping.OfficeIntegration.PowerPointInfo"/>
  </ds:schemaRefs>
</ds:datastoreItem>
</file>

<file path=customXml/itemProps22.xml><?xml version="1.0" encoding="utf-8"?>
<ds:datastoreItem xmlns:ds="http://schemas.openxmlformats.org/officeDocument/2006/customXml" ds:itemID="{4E773E7D-5BEB-40BA-9E65-D915867B7359}">
  <ds:schemaRefs>
    <ds:schemaRef ds:uri="ESRI.ArcGIS.Mapping.OfficeIntegration.PowerPointInfo"/>
  </ds:schemaRefs>
</ds:datastoreItem>
</file>

<file path=customXml/itemProps23.xml><?xml version="1.0" encoding="utf-8"?>
<ds:datastoreItem xmlns:ds="http://schemas.openxmlformats.org/officeDocument/2006/customXml" ds:itemID="{BB3BF582-F788-4B9C-925E-EFB8A8D31274}">
  <ds:schemaRefs>
    <ds:schemaRef ds:uri="ESRI.ArcGIS.Mapping.OfficeIntegration.PowerPointInfo"/>
  </ds:schemaRefs>
</ds:datastoreItem>
</file>

<file path=customXml/itemProps24.xml><?xml version="1.0" encoding="utf-8"?>
<ds:datastoreItem xmlns:ds="http://schemas.openxmlformats.org/officeDocument/2006/customXml" ds:itemID="{ADAEAE26-90E0-46EC-9EF3-0CDF542562BA}">
  <ds:schemaRefs>
    <ds:schemaRef ds:uri="ESRI.ArcGIS.Mapping.OfficeIntegration.PowerPointInfo"/>
  </ds:schemaRefs>
</ds:datastoreItem>
</file>

<file path=customXml/itemProps25.xml><?xml version="1.0" encoding="utf-8"?>
<ds:datastoreItem xmlns:ds="http://schemas.openxmlformats.org/officeDocument/2006/customXml" ds:itemID="{7BE5AE49-3683-4466-B50F-E8585843AB3F}">
  <ds:schemaRefs>
    <ds:schemaRef ds:uri="ESRI.ArcGIS.Mapping.OfficeIntegration.PowerPointInfo"/>
  </ds:schemaRefs>
</ds:datastoreItem>
</file>

<file path=customXml/itemProps26.xml><?xml version="1.0" encoding="utf-8"?>
<ds:datastoreItem xmlns:ds="http://schemas.openxmlformats.org/officeDocument/2006/customXml" ds:itemID="{225F5AAF-679F-4875-B0D6-A7AA28B941DB}">
  <ds:schemaRefs>
    <ds:schemaRef ds:uri="ESRI.ArcGIS.Mapping.OfficeIntegration.PowerPointInfo"/>
  </ds:schemaRefs>
</ds:datastoreItem>
</file>

<file path=customXml/itemProps27.xml><?xml version="1.0" encoding="utf-8"?>
<ds:datastoreItem xmlns:ds="http://schemas.openxmlformats.org/officeDocument/2006/customXml" ds:itemID="{63F38605-5915-4E39-BF30-BC24C14C32FA}">
  <ds:schemaRefs>
    <ds:schemaRef ds:uri="ESRI.ArcGIS.Mapping.OfficeIntegration.PowerPointInfo"/>
  </ds:schemaRefs>
</ds:datastoreItem>
</file>

<file path=customXml/itemProps28.xml><?xml version="1.0" encoding="utf-8"?>
<ds:datastoreItem xmlns:ds="http://schemas.openxmlformats.org/officeDocument/2006/customXml" ds:itemID="{80708130-7C33-448D-864E-A21CC5EA06D1}">
  <ds:schemaRefs>
    <ds:schemaRef ds:uri="ESRI.ArcGIS.Mapping.OfficeIntegration.PowerPointInfo"/>
  </ds:schemaRefs>
</ds:datastoreItem>
</file>

<file path=customXml/itemProps29.xml><?xml version="1.0" encoding="utf-8"?>
<ds:datastoreItem xmlns:ds="http://schemas.openxmlformats.org/officeDocument/2006/customXml" ds:itemID="{E8D91F05-3049-448E-BF2B-725A648A561A}">
  <ds:schemaRefs>
    <ds:schemaRef ds:uri="ESRI.ArcGIS.Mapping.OfficeIntegration.PowerPointInfo"/>
  </ds:schemaRefs>
</ds:datastoreItem>
</file>

<file path=customXml/itemProps30.xml><?xml version="1.0" encoding="utf-8"?>
<ds:datastoreItem xmlns:ds="http://schemas.openxmlformats.org/officeDocument/2006/customXml" ds:itemID="{E2600F4F-8039-4E87-92C3-5FA9F9B6BC94}">
  <ds:schemaRefs>
    <ds:schemaRef ds:uri="ESRI.ArcGIS.Mapping.OfficeIntegration.PowerPointInfo"/>
  </ds:schemaRefs>
</ds:datastoreItem>
</file>

<file path=customXml/itemProps31.xml><?xml version="1.0" encoding="utf-8"?>
<ds:datastoreItem xmlns:ds="http://schemas.openxmlformats.org/officeDocument/2006/customXml" ds:itemID="{7579FCE2-E30E-4CDD-B204-2D213173D0FD}">
  <ds:schemaRefs>
    <ds:schemaRef ds:uri="ESRI.ArcGIS.Mapping.OfficeIntegration.PowerPointInfo"/>
  </ds:schemaRefs>
</ds:datastoreItem>
</file>

<file path=customXml/itemProps32.xml><?xml version="1.0" encoding="utf-8"?>
<ds:datastoreItem xmlns:ds="http://schemas.openxmlformats.org/officeDocument/2006/customXml" ds:itemID="{E2CF2793-DD15-46E2-8B59-356F52D7A498}">
  <ds:schemaRefs>
    <ds:schemaRef ds:uri="ESRI.ArcGIS.Mapping.OfficeIntegration.PowerPointInfo"/>
  </ds:schemaRefs>
</ds:datastoreItem>
</file>

<file path=customXml/itemProps33.xml><?xml version="1.0" encoding="utf-8"?>
<ds:datastoreItem xmlns:ds="http://schemas.openxmlformats.org/officeDocument/2006/customXml" ds:itemID="{82BF10A1-97B0-463A-A50A-C821D1D58368}">
  <ds:schemaRefs>
    <ds:schemaRef ds:uri="ESRI.ArcGIS.Mapping.OfficeIntegration.PowerPointInfo"/>
  </ds:schemaRefs>
</ds:datastoreItem>
</file>

<file path=customXml/itemProps34.xml><?xml version="1.0" encoding="utf-8"?>
<ds:datastoreItem xmlns:ds="http://schemas.openxmlformats.org/officeDocument/2006/customXml" ds:itemID="{624C748F-BCD6-4A0A-B320-CFACC5672C53}">
  <ds:schemaRefs>
    <ds:schemaRef ds:uri="ESRI.ArcGIS.Mapping.OfficeIntegration.PowerPointInfo"/>
  </ds:schemaRefs>
</ds:datastoreItem>
</file>

<file path=customXml/itemProps35.xml><?xml version="1.0" encoding="utf-8"?>
<ds:datastoreItem xmlns:ds="http://schemas.openxmlformats.org/officeDocument/2006/customXml" ds:itemID="{9EC9193B-8AA2-4BFB-A666-C628F1AA844A}">
  <ds:schemaRefs>
    <ds:schemaRef ds:uri="ESRI.ArcGIS.Mapping.OfficeIntegration.PowerPointInfo"/>
  </ds:schemaRefs>
</ds:datastoreItem>
</file>

<file path=customXml/itemProps36.xml><?xml version="1.0" encoding="utf-8"?>
<ds:datastoreItem xmlns:ds="http://schemas.openxmlformats.org/officeDocument/2006/customXml" ds:itemID="{9B93F1AD-EE51-4F7F-82FD-8298D5067B93}">
  <ds:schemaRefs>
    <ds:schemaRef ds:uri="ESRI.ArcGIS.Mapping.OfficeIntegration.PowerPointInfo"/>
  </ds:schemaRefs>
</ds:datastoreItem>
</file>

<file path=customXml/itemProps37.xml><?xml version="1.0" encoding="utf-8"?>
<ds:datastoreItem xmlns:ds="http://schemas.openxmlformats.org/officeDocument/2006/customXml" ds:itemID="{E8C8272C-97D2-48EB-B42E-E405D1B846AE}">
  <ds:schemaRefs>
    <ds:schemaRef ds:uri="ESRI.ArcGIS.Mapping.OfficeIntegration.PowerPointInfo"/>
  </ds:schemaRefs>
</ds:datastoreItem>
</file>

<file path=customXml/itemProps38.xml><?xml version="1.0" encoding="utf-8"?>
<ds:datastoreItem xmlns:ds="http://schemas.openxmlformats.org/officeDocument/2006/customXml" ds:itemID="{1D8450E6-3E9D-4165-8B56-5CE404168BD6}">
  <ds:schemaRefs>
    <ds:schemaRef ds:uri="ESRI.ArcGIS.Mapping.OfficeIntegration.PowerPointInfo"/>
  </ds:schemaRefs>
</ds:datastoreItem>
</file>

<file path=customXml/itemProps39.xml><?xml version="1.0" encoding="utf-8"?>
<ds:datastoreItem xmlns:ds="http://schemas.openxmlformats.org/officeDocument/2006/customXml" ds:itemID="{BD8714EB-1226-46D1-8634-5A4A9B851ED2}">
  <ds:schemaRefs>
    <ds:schemaRef ds:uri="ESRI.ArcGIS.Mapping.OfficeIntegration.PowerPointInfo"/>
  </ds:schemaRefs>
</ds:datastoreItem>
</file>

<file path=customXml/itemProps40.xml><?xml version="1.0" encoding="utf-8"?>
<ds:datastoreItem xmlns:ds="http://schemas.openxmlformats.org/officeDocument/2006/customXml" ds:itemID="{619CFE0A-E355-4A49-A32C-AE11FC4BE1BF}">
  <ds:schemaRefs>
    <ds:schemaRef ds:uri="ESRI.ArcGIS.Mapping.OfficeIntegration.PowerPointInfo"/>
  </ds:schemaRefs>
</ds:datastoreItem>
</file>

<file path=customXml/itemProps41.xml><?xml version="1.0" encoding="utf-8"?>
<ds:datastoreItem xmlns:ds="http://schemas.openxmlformats.org/officeDocument/2006/customXml" ds:itemID="{7E611D3B-DE73-4C06-B4AB-DAD053023484}">
  <ds:schemaRefs>
    <ds:schemaRef ds:uri="ESRI.ArcGIS.Mapping.OfficeIntegration.PowerPointInfo"/>
  </ds:schemaRefs>
</ds:datastoreItem>
</file>

<file path=customXml/itemProps42.xml><?xml version="1.0" encoding="utf-8"?>
<ds:datastoreItem xmlns:ds="http://schemas.openxmlformats.org/officeDocument/2006/customXml" ds:itemID="{B5449563-E484-49FE-9CD2-4BFB08BFEAA9}">
  <ds:schemaRefs>
    <ds:schemaRef ds:uri="ESRI.ArcGIS.Mapping.OfficeIntegration.PowerPointInfo"/>
  </ds:schemaRefs>
</ds:datastoreItem>
</file>

<file path=customXml/itemProps43.xml><?xml version="1.0" encoding="utf-8"?>
<ds:datastoreItem xmlns:ds="http://schemas.openxmlformats.org/officeDocument/2006/customXml" ds:itemID="{6D0268E7-007B-42FC-B994-F71D8F482345}">
  <ds:schemaRefs>
    <ds:schemaRef ds:uri="ESRI.ArcGIS.Mapping.OfficeIntegration.PowerPointInfo"/>
  </ds:schemaRefs>
</ds:datastoreItem>
</file>

<file path=customXml/itemProps44.xml><?xml version="1.0" encoding="utf-8"?>
<ds:datastoreItem xmlns:ds="http://schemas.openxmlformats.org/officeDocument/2006/customXml" ds:itemID="{B073CB22-3995-43B3-A72E-EC46FCDE29BB}">
  <ds:schemaRefs>
    <ds:schemaRef ds:uri="ESRI.ArcGIS.Mapping.OfficeIntegration.PowerPointInfo"/>
  </ds:schemaRefs>
</ds:datastoreItem>
</file>

<file path=customXml/itemProps45.xml><?xml version="1.0" encoding="utf-8"?>
<ds:datastoreItem xmlns:ds="http://schemas.openxmlformats.org/officeDocument/2006/customXml" ds:itemID="{A56929A2-3B45-42BB-B107-6CE5191E4BA0}">
  <ds:schemaRefs>
    <ds:schemaRef ds:uri="ESRI.ArcGIS.Mapping.OfficeIntegration.PowerPointInfo"/>
  </ds:schemaRefs>
</ds:datastoreItem>
</file>

<file path=customXml/itemProps46.xml><?xml version="1.0" encoding="utf-8"?>
<ds:datastoreItem xmlns:ds="http://schemas.openxmlformats.org/officeDocument/2006/customXml" ds:itemID="{85FF2D21-CEF6-4D3F-8EC0-6B96501500BB}">
  <ds:schemaRefs>
    <ds:schemaRef ds:uri="ESRI.ArcGIS.Mapping.OfficeIntegration.PowerPointInfo"/>
  </ds:schemaRefs>
</ds:datastoreItem>
</file>

<file path=customXml/itemProps47.xml><?xml version="1.0" encoding="utf-8"?>
<ds:datastoreItem xmlns:ds="http://schemas.openxmlformats.org/officeDocument/2006/customXml" ds:itemID="{E2AE65B5-4CA4-4B4C-AF11-66009254A109}">
  <ds:schemaRefs>
    <ds:schemaRef ds:uri="ESRI.ArcGIS.Mapping.OfficeIntegration.PowerPointInfo"/>
  </ds:schemaRefs>
</ds:datastoreItem>
</file>

<file path=customXml/itemProps48.xml><?xml version="1.0" encoding="utf-8"?>
<ds:datastoreItem xmlns:ds="http://schemas.openxmlformats.org/officeDocument/2006/customXml" ds:itemID="{96DEF719-DCD0-4FF9-A6E3-DDC8145B7A37}">
  <ds:schemaRefs>
    <ds:schemaRef ds:uri="ESRI.ArcGIS.Mapping.OfficeIntegration.PowerPointInfo"/>
  </ds:schemaRefs>
</ds:datastoreItem>
</file>

<file path=customXml/itemProps49.xml><?xml version="1.0" encoding="utf-8"?>
<ds:datastoreItem xmlns:ds="http://schemas.openxmlformats.org/officeDocument/2006/customXml" ds:itemID="{A52E01F8-7A52-4627-B5FA-17461994EF2D}">
  <ds:schemaRefs>
    <ds:schemaRef ds:uri="ESRI.ArcGIS.Mapping.OfficeIntegration.PowerPointInfo"/>
  </ds:schemaRefs>
</ds:datastoreItem>
</file>

<file path=customXml/itemProps50.xml><?xml version="1.0" encoding="utf-8"?>
<ds:datastoreItem xmlns:ds="http://schemas.openxmlformats.org/officeDocument/2006/customXml" ds:itemID="{45FDBFB4-67A4-4170-8BBE-36ABF1A4004C}">
  <ds:schemaRefs>
    <ds:schemaRef ds:uri="ESRI.ArcGIS.Mapping.OfficeIntegration.PowerPointInfo"/>
  </ds:schemaRefs>
</ds:datastoreItem>
</file>

<file path=customXml/itemProps51.xml><?xml version="1.0" encoding="utf-8"?>
<ds:datastoreItem xmlns:ds="http://schemas.openxmlformats.org/officeDocument/2006/customXml" ds:itemID="{25884D06-A358-477D-BD33-11F81C510D40}">
  <ds:schemaRefs>
    <ds:schemaRef ds:uri="ESRI.ArcGIS.Mapping.OfficeIntegration.PowerPointInfo"/>
  </ds:schemaRefs>
</ds:datastoreItem>
</file>

<file path=customXml/itemProps52.xml><?xml version="1.0" encoding="utf-8"?>
<ds:datastoreItem xmlns:ds="http://schemas.openxmlformats.org/officeDocument/2006/customXml" ds:itemID="{5612CC87-43B5-4210-9E61-1B71DEBB8420}">
  <ds:schemaRefs>
    <ds:schemaRef ds:uri="ESRI.ArcGIS.Mapping.OfficeIntegration.PowerPointInfo"/>
  </ds:schemaRefs>
</ds:datastoreItem>
</file>

<file path=customXml/itemProps53.xml><?xml version="1.0" encoding="utf-8"?>
<ds:datastoreItem xmlns:ds="http://schemas.openxmlformats.org/officeDocument/2006/customXml" ds:itemID="{5085B4DD-B7E2-47E7-9EB6-8E10AAA938CF}">
  <ds:schemaRefs>
    <ds:schemaRef ds:uri="ESRI.ArcGIS.Mapping.OfficeIntegration.PowerPointInfo"/>
  </ds:schemaRefs>
</ds:datastoreItem>
</file>

<file path=customXml/itemProps54.xml><?xml version="1.0" encoding="utf-8"?>
<ds:datastoreItem xmlns:ds="http://schemas.openxmlformats.org/officeDocument/2006/customXml" ds:itemID="{E86AA4E9-3E6C-4DFC-A5BD-BF970548C847}">
  <ds:schemaRefs>
    <ds:schemaRef ds:uri="ESRI.ArcGIS.Mapping.OfficeIntegration.PowerPointInfo"/>
  </ds:schemaRefs>
</ds:datastoreItem>
</file>

<file path=customXml/itemProps55.xml><?xml version="1.0" encoding="utf-8"?>
<ds:datastoreItem xmlns:ds="http://schemas.openxmlformats.org/officeDocument/2006/customXml" ds:itemID="{2AFFE88F-59CE-45A1-9EB4-243333AE2D81}">
  <ds:schemaRefs>
    <ds:schemaRef ds:uri="ESRI.ArcGIS.Mapping.OfficeIntegration.PowerPointInfo"/>
  </ds:schemaRefs>
</ds:datastoreItem>
</file>

<file path=customXml/itemProps56.xml><?xml version="1.0" encoding="utf-8"?>
<ds:datastoreItem xmlns:ds="http://schemas.openxmlformats.org/officeDocument/2006/customXml" ds:itemID="{7350C94B-A936-4F86-9A80-FA89C9059CA4}">
  <ds:schemaRefs>
    <ds:schemaRef ds:uri="ESRI.ArcGIS.Mapping.OfficeIntegration.PowerPointInfo"/>
  </ds:schemaRefs>
</ds:datastoreItem>
</file>

<file path=customXml/itemProps57.xml><?xml version="1.0" encoding="utf-8"?>
<ds:datastoreItem xmlns:ds="http://schemas.openxmlformats.org/officeDocument/2006/customXml" ds:itemID="{C36BE82F-9EF9-4670-BE62-A245A73ADA50}">
  <ds:schemaRefs>
    <ds:schemaRef ds:uri="ESRI.ArcGIS.Mapping.OfficeIntegration.PowerPointInfo"/>
  </ds:schemaRefs>
</ds:datastoreItem>
</file>

<file path=customXml/itemProps58.xml><?xml version="1.0" encoding="utf-8"?>
<ds:datastoreItem xmlns:ds="http://schemas.openxmlformats.org/officeDocument/2006/customXml" ds:itemID="{C41FFBAD-F6E6-4F8E-A519-946C0E71B5C8}">
  <ds:schemaRefs>
    <ds:schemaRef ds:uri="ESRI.ArcGIS.Mapping.OfficeIntegration.PowerPointInfo"/>
  </ds:schemaRefs>
</ds:datastoreItem>
</file>

<file path=customXml/itemProps59.xml><?xml version="1.0" encoding="utf-8"?>
<ds:datastoreItem xmlns:ds="http://schemas.openxmlformats.org/officeDocument/2006/customXml" ds:itemID="{DC3D41A9-FB7B-4E7E-8F7D-5A1811ACE474}">
  <ds:schemaRefs>
    <ds:schemaRef ds:uri="ESRI.ArcGIS.Mapping.OfficeIntegration.PowerPointInfo"/>
  </ds:schemaRefs>
</ds:datastoreItem>
</file>

<file path=customXml/itemProps60.xml><?xml version="1.0" encoding="utf-8"?>
<ds:datastoreItem xmlns:ds="http://schemas.openxmlformats.org/officeDocument/2006/customXml" ds:itemID="{4841FDF6-44E4-49F3-AF86-AB375A1BD056}">
  <ds:schemaRefs>
    <ds:schemaRef ds:uri="ESRI.ArcGIS.Mapping.OfficeIntegration.PowerPointInfo"/>
  </ds:schemaRefs>
</ds:datastoreItem>
</file>

<file path=customXml/itemProps61.xml><?xml version="1.0" encoding="utf-8"?>
<ds:datastoreItem xmlns:ds="http://schemas.openxmlformats.org/officeDocument/2006/customXml" ds:itemID="{802D418E-7FB1-488B-BE3B-0F82214F29E4}">
  <ds:schemaRefs>
    <ds:schemaRef ds:uri="ESRI.ArcGIS.Mapping.OfficeIntegration.PowerPointInfo"/>
  </ds:schemaRefs>
</ds:datastoreItem>
</file>

<file path=customXml/itemProps62.xml><?xml version="1.0" encoding="utf-8"?>
<ds:datastoreItem xmlns:ds="http://schemas.openxmlformats.org/officeDocument/2006/customXml" ds:itemID="{83494B14-1668-44DC-BA0F-AA082E2E228E}">
  <ds:schemaRefs>
    <ds:schemaRef ds:uri="ESRI.ArcGIS.Mapping.OfficeIntegration.PowerPointInfo"/>
  </ds:schemaRefs>
</ds:datastoreItem>
</file>

<file path=customXml/itemProps63.xml><?xml version="1.0" encoding="utf-8"?>
<ds:datastoreItem xmlns:ds="http://schemas.openxmlformats.org/officeDocument/2006/customXml" ds:itemID="{FE1092A0-BB0C-4DE0-ABF0-B90B2B4607A9}">
  <ds:schemaRefs>
    <ds:schemaRef ds:uri="ESRI.ArcGIS.Mapping.OfficeIntegration.PowerPointInfo"/>
  </ds:schemaRefs>
</ds:datastoreItem>
</file>

<file path=customXml/itemProps64.xml><?xml version="1.0" encoding="utf-8"?>
<ds:datastoreItem xmlns:ds="http://schemas.openxmlformats.org/officeDocument/2006/customXml" ds:itemID="{6FC35B97-B3DB-4539-8AFB-888A07DB8115}">
  <ds:schemaRefs>
    <ds:schemaRef ds:uri="ESRI.ArcGIS.Mapping.OfficeIntegration.PowerPointInfo"/>
  </ds:schemaRefs>
</ds:datastoreItem>
</file>

<file path=customXml/itemProps65.xml><?xml version="1.0" encoding="utf-8"?>
<ds:datastoreItem xmlns:ds="http://schemas.openxmlformats.org/officeDocument/2006/customXml" ds:itemID="{78BF4BA8-FBDC-41B0-9524-E060713026BC}">
  <ds:schemaRefs>
    <ds:schemaRef ds:uri="ESRI.ArcGIS.Mapping.OfficeIntegration.PowerPointInfo"/>
  </ds:schemaRefs>
</ds:datastoreItem>
</file>

<file path=customXml/itemProps66.xml><?xml version="1.0" encoding="utf-8"?>
<ds:datastoreItem xmlns:ds="http://schemas.openxmlformats.org/officeDocument/2006/customXml" ds:itemID="{A9DB1D0D-8B0C-4381-9086-533F521A4DEE}">
  <ds:schemaRefs>
    <ds:schemaRef ds:uri="ESRI.ArcGIS.Mapping.OfficeIntegration.PowerPointInfo"/>
  </ds:schemaRefs>
</ds:datastoreItem>
</file>

<file path=customXml/itemProps67.xml><?xml version="1.0" encoding="utf-8"?>
<ds:datastoreItem xmlns:ds="http://schemas.openxmlformats.org/officeDocument/2006/customXml" ds:itemID="{5D7542C9-2DDF-4EBB-9700-9FA490EC3938}">
  <ds:schemaRefs>
    <ds:schemaRef ds:uri="ESRI.ArcGIS.Mapping.OfficeIntegration.PowerPointInfo"/>
  </ds:schemaRefs>
</ds:datastoreItem>
</file>

<file path=customXml/itemProps68.xml><?xml version="1.0" encoding="utf-8"?>
<ds:datastoreItem xmlns:ds="http://schemas.openxmlformats.org/officeDocument/2006/customXml" ds:itemID="{E6B340D5-DBC0-4570-BE93-B6FE8E2332F4}">
  <ds:schemaRefs>
    <ds:schemaRef ds:uri="ESRI.ArcGIS.Mapping.OfficeIntegration.PowerPointInfo"/>
  </ds:schemaRefs>
</ds:datastoreItem>
</file>

<file path=customXml/itemProps69.xml><?xml version="1.0" encoding="utf-8"?>
<ds:datastoreItem xmlns:ds="http://schemas.openxmlformats.org/officeDocument/2006/customXml" ds:itemID="{1B7909BF-0E49-45C2-90ED-9A56D026DD1E}">
  <ds:schemaRefs>
    <ds:schemaRef ds:uri="ESRI.ArcGIS.Mapping.OfficeIntegration.PowerPointInfo"/>
  </ds:schemaRefs>
</ds:datastoreItem>
</file>

<file path=customXml/itemProps70.xml><?xml version="1.0" encoding="utf-8"?>
<ds:datastoreItem xmlns:ds="http://schemas.openxmlformats.org/officeDocument/2006/customXml" ds:itemID="{778B3A46-5AAB-4DF7-9796-67C5831001C9}">
  <ds:schemaRefs>
    <ds:schemaRef ds:uri="ESRI.ArcGIS.Mapping.OfficeIntegration.PowerPointInfo"/>
  </ds:schemaRefs>
</ds:datastoreItem>
</file>

<file path=customXml/itemProps71.xml><?xml version="1.0" encoding="utf-8"?>
<ds:datastoreItem xmlns:ds="http://schemas.openxmlformats.org/officeDocument/2006/customXml" ds:itemID="{AEAB52FF-0917-49A9-B27E-A8A4452F5108}">
  <ds:schemaRefs>
    <ds:schemaRef ds:uri="ESRI.ArcGIS.Mapping.OfficeIntegration.PowerPointInfo"/>
  </ds:schemaRefs>
</ds:datastoreItem>
</file>

<file path=customXml/itemProps72.xml><?xml version="1.0" encoding="utf-8"?>
<ds:datastoreItem xmlns:ds="http://schemas.openxmlformats.org/officeDocument/2006/customXml" ds:itemID="{B7AC1132-D66A-4F48-A36B-E1613E9C0ECE}">
  <ds:schemaRefs>
    <ds:schemaRef ds:uri="ESRI.ArcGIS.Mapping.OfficeIntegration.PowerPointInfo"/>
  </ds:schemaRefs>
</ds:datastoreItem>
</file>

<file path=customXml/itemProps73.xml><?xml version="1.0" encoding="utf-8"?>
<ds:datastoreItem xmlns:ds="http://schemas.openxmlformats.org/officeDocument/2006/customXml" ds:itemID="{453B526E-6142-45F8-937F-8E61D294BCE1}">
  <ds:schemaRefs>
    <ds:schemaRef ds:uri="ESRI.ArcGIS.Mapping.OfficeIntegration.PowerPointInfo"/>
  </ds:schemaRefs>
</ds:datastoreItem>
</file>

<file path=customXml/itemProps74.xml><?xml version="1.0" encoding="utf-8"?>
<ds:datastoreItem xmlns:ds="http://schemas.openxmlformats.org/officeDocument/2006/customXml" ds:itemID="{79B84A75-D832-4441-A96B-C0416D853B52}">
  <ds:schemaRefs>
    <ds:schemaRef ds:uri="ESRI.ArcGIS.Mapping.OfficeIntegration.PowerPointInfo"/>
  </ds:schemaRefs>
</ds:datastoreItem>
</file>

<file path=customXml/itemProps75.xml><?xml version="1.0" encoding="utf-8"?>
<ds:datastoreItem xmlns:ds="http://schemas.openxmlformats.org/officeDocument/2006/customXml" ds:itemID="{AD324CB5-E2B9-473A-BBDB-3A8DF349788A}">
  <ds:schemaRefs>
    <ds:schemaRef ds:uri="ESRI.ArcGIS.Mapping.OfficeIntegration.PowerPointInfo"/>
  </ds:schemaRefs>
</ds:datastoreItem>
</file>

<file path=customXml/itemProps76.xml><?xml version="1.0" encoding="utf-8"?>
<ds:datastoreItem xmlns:ds="http://schemas.openxmlformats.org/officeDocument/2006/customXml" ds:itemID="{5406ABC4-B69C-4369-896A-8E8A0B7CDBFD}">
  <ds:schemaRefs>
    <ds:schemaRef ds:uri="ESRI.ArcGIS.Mapping.OfficeIntegration.PowerPointInfo"/>
  </ds:schemaRefs>
</ds:datastoreItem>
</file>

<file path=customXml/itemProps77.xml><?xml version="1.0" encoding="utf-8"?>
<ds:datastoreItem xmlns:ds="http://schemas.openxmlformats.org/officeDocument/2006/customXml" ds:itemID="{AE22E39D-1777-47D5-8BEC-DDB655ECC5CC}">
  <ds:schemaRefs>
    <ds:schemaRef ds:uri="ESRI.ArcGIS.Mapping.OfficeIntegration.PowerPointInfo"/>
  </ds:schemaRefs>
</ds:datastoreItem>
</file>

<file path=customXml/itemProps78.xml><?xml version="1.0" encoding="utf-8"?>
<ds:datastoreItem xmlns:ds="http://schemas.openxmlformats.org/officeDocument/2006/customXml" ds:itemID="{B7CC4D8F-A24E-473E-B343-3588D78DFE6A}">
  <ds:schemaRefs>
    <ds:schemaRef ds:uri="ESRI.ArcGIS.Mapping.OfficeIntegration.PowerPointInfo"/>
  </ds:schemaRefs>
</ds:datastoreItem>
</file>

<file path=customXml/itemProps79.xml><?xml version="1.0" encoding="utf-8"?>
<ds:datastoreItem xmlns:ds="http://schemas.openxmlformats.org/officeDocument/2006/customXml" ds:itemID="{1571377F-2D0B-4244-BFF3-A5F747F778BE}">
  <ds:schemaRefs>
    <ds:schemaRef ds:uri="ESRI.ArcGIS.Mapping.OfficeIntegration.PowerPointInfo"/>
  </ds:schemaRefs>
</ds:datastoreItem>
</file>

<file path=customXml/itemProps80.xml><?xml version="1.0" encoding="utf-8"?>
<ds:datastoreItem xmlns:ds="http://schemas.openxmlformats.org/officeDocument/2006/customXml" ds:itemID="{68F23A98-D57D-4A8A-AC0E-4BC7FA41B4F9}">
  <ds:schemaRefs>
    <ds:schemaRef ds:uri="ESRI.ArcGIS.Mapping.OfficeIntegration.PowerPointInfo"/>
  </ds:schemaRefs>
</ds:datastoreItem>
</file>

<file path=customXml/itemProps81.xml><?xml version="1.0" encoding="utf-8"?>
<ds:datastoreItem xmlns:ds="http://schemas.openxmlformats.org/officeDocument/2006/customXml" ds:itemID="{BB8D340A-EA2B-4803-AFB1-B47C51CA71CF}">
  <ds:schemaRefs>
    <ds:schemaRef ds:uri="ESRI.ArcGIS.Mapping.OfficeIntegration.PowerPointInfo"/>
  </ds:schemaRefs>
</ds:datastoreItem>
</file>

<file path=customXml/itemProps82.xml><?xml version="1.0" encoding="utf-8"?>
<ds:datastoreItem xmlns:ds="http://schemas.openxmlformats.org/officeDocument/2006/customXml" ds:itemID="{0A6EA015-F01E-4952-B38F-AD31A45FE22D}">
  <ds:schemaRefs>
    <ds:schemaRef ds:uri="ESRI.ArcGIS.Mapping.OfficeIntegration.PowerPointInfo"/>
  </ds:schemaRefs>
</ds:datastoreItem>
</file>

<file path=customXml/itemProps83.xml><?xml version="1.0" encoding="utf-8"?>
<ds:datastoreItem xmlns:ds="http://schemas.openxmlformats.org/officeDocument/2006/customXml" ds:itemID="{5A8D2424-0F0C-45B8-ADE2-7D22953ACD02}">
  <ds:schemaRefs>
    <ds:schemaRef ds:uri="ESRI.ArcGIS.Mapping.OfficeIntegration.PowerPointInfo"/>
  </ds:schemaRefs>
</ds:datastoreItem>
</file>

<file path=customXml/itemProps84.xml><?xml version="1.0" encoding="utf-8"?>
<ds:datastoreItem xmlns:ds="http://schemas.openxmlformats.org/officeDocument/2006/customXml" ds:itemID="{584A2E25-B3F7-4E96-B48F-FB186BA9E7D9}">
  <ds:schemaRefs>
    <ds:schemaRef ds:uri="ESRI.ArcGIS.Mapping.OfficeIntegration.PowerPointInfo"/>
  </ds:schemaRefs>
</ds:datastoreItem>
</file>

<file path=customXml/itemProps85.xml><?xml version="1.0" encoding="utf-8"?>
<ds:datastoreItem xmlns:ds="http://schemas.openxmlformats.org/officeDocument/2006/customXml" ds:itemID="{B258D5BB-17E6-4E0F-A985-2E93061EDF68}">
  <ds:schemaRefs>
    <ds:schemaRef ds:uri="ESRI.ArcGIS.Mapping.OfficeIntegration.PowerPointInfo"/>
  </ds:schemaRefs>
</ds:datastoreItem>
</file>

<file path=customXml/itemProps86.xml><?xml version="1.0" encoding="utf-8"?>
<ds:datastoreItem xmlns:ds="http://schemas.openxmlformats.org/officeDocument/2006/customXml" ds:itemID="{4BBA3891-59D9-4819-8190-55177F41242A}">
  <ds:schemaRefs>
    <ds:schemaRef ds:uri="ESRI.ArcGIS.Mapping.OfficeIntegration.PowerPointInfo"/>
  </ds:schemaRefs>
</ds:datastoreItem>
</file>

<file path=customXml/itemProps87.xml><?xml version="1.0" encoding="utf-8"?>
<ds:datastoreItem xmlns:ds="http://schemas.openxmlformats.org/officeDocument/2006/customXml" ds:itemID="{6A0A7A32-CCB9-457F-82CD-E5F273A5BE1F}">
  <ds:schemaRefs>
    <ds:schemaRef ds:uri="ESRI.ArcGIS.Mapping.OfficeIntegration.PowerPointInfo"/>
  </ds:schemaRefs>
</ds:datastoreItem>
</file>

<file path=customXml/itemProps88.xml><?xml version="1.0" encoding="utf-8"?>
<ds:datastoreItem xmlns:ds="http://schemas.openxmlformats.org/officeDocument/2006/customXml" ds:itemID="{6C2A54F5-6EA0-4698-A476-5B2AE00F06F1}">
  <ds:schemaRefs>
    <ds:schemaRef ds:uri="ESRI.ArcGIS.Mapping.OfficeIntegration.PowerPointInfo"/>
  </ds:schemaRefs>
</ds:datastoreItem>
</file>

<file path=customXml/itemProps89.xml><?xml version="1.0" encoding="utf-8"?>
<ds:datastoreItem xmlns:ds="http://schemas.openxmlformats.org/officeDocument/2006/customXml" ds:itemID="{E28CD01E-A690-4E99-AB3D-85304B9741D0}">
  <ds:schemaRefs>
    <ds:schemaRef ds:uri="ESRI.ArcGIS.Mapping.OfficeIntegration.PowerPointInfo"/>
  </ds:schemaRefs>
</ds:datastoreItem>
</file>

<file path=customXml/itemProps90.xml><?xml version="1.0" encoding="utf-8"?>
<ds:datastoreItem xmlns:ds="http://schemas.openxmlformats.org/officeDocument/2006/customXml" ds:itemID="{78A89E62-6207-4ECC-9005-8271BCF2FFBC}">
  <ds:schemaRefs>
    <ds:schemaRef ds:uri="ESRI.ArcGIS.Mapping.OfficeIntegration.PowerPointInfo"/>
  </ds:schemaRefs>
</ds:datastoreItem>
</file>

<file path=customXml/itemProps91.xml><?xml version="1.0" encoding="utf-8"?>
<ds:datastoreItem xmlns:ds="http://schemas.openxmlformats.org/officeDocument/2006/customXml" ds:itemID="{A34B9DA5-4D02-4AD2-AE3E-6CE0B2E34084}">
  <ds:schemaRefs>
    <ds:schemaRef ds:uri="ESRI.ArcGIS.Mapping.OfficeIntegration.PowerPointInfo"/>
  </ds:schemaRefs>
</ds:datastoreItem>
</file>

<file path=customXml/itemProps92.xml><?xml version="1.0" encoding="utf-8"?>
<ds:datastoreItem xmlns:ds="http://schemas.openxmlformats.org/officeDocument/2006/customXml" ds:itemID="{7A8A14DD-81D0-4FA4-8455-BAB015A1CD96}">
  <ds:schemaRefs>
    <ds:schemaRef ds:uri="ESRI.ArcGIS.Mapping.OfficeIntegration.PowerPointInfo"/>
  </ds:schemaRefs>
</ds:datastoreItem>
</file>

<file path=customXml/itemProps93.xml><?xml version="1.0" encoding="utf-8"?>
<ds:datastoreItem xmlns:ds="http://schemas.openxmlformats.org/officeDocument/2006/customXml" ds:itemID="{DCAF45C2-30B3-4EB7-A652-50D65F17DFCF}">
  <ds:schemaRefs>
    <ds:schemaRef ds:uri="ESRI.ArcGIS.Mapping.OfficeIntegration.PowerPointInfo"/>
  </ds:schemaRefs>
</ds:datastoreItem>
</file>

<file path=customXml/itemProps94.xml><?xml version="1.0" encoding="utf-8"?>
<ds:datastoreItem xmlns:ds="http://schemas.openxmlformats.org/officeDocument/2006/customXml" ds:itemID="{DB7B96A9-1F46-4802-A387-CFB444AA91BF}">
  <ds:schemaRefs>
    <ds:schemaRef ds:uri="ESRI.ArcGIS.Mapping.OfficeIntegration.PowerPointInfo"/>
  </ds:schemaRefs>
</ds:datastoreItem>
</file>

<file path=customXml/itemProps95.xml><?xml version="1.0" encoding="utf-8"?>
<ds:datastoreItem xmlns:ds="http://schemas.openxmlformats.org/officeDocument/2006/customXml" ds:itemID="{D1A9B458-71DA-4976-96D8-DFE072EA7C73}">
  <ds:schemaRefs>
    <ds:schemaRef ds:uri="ESRI.ArcGIS.Mapping.OfficeIntegration.PowerPointInfo"/>
  </ds:schemaRefs>
</ds:datastoreItem>
</file>

<file path=customXml/itemProps96.xml><?xml version="1.0" encoding="utf-8"?>
<ds:datastoreItem xmlns:ds="http://schemas.openxmlformats.org/officeDocument/2006/customXml" ds:itemID="{102B2AC1-586A-429B-AB97-70E7563953C8}">
  <ds:schemaRefs>
    <ds:schemaRef ds:uri="ESRI.ArcGIS.Mapping.OfficeIntegration.PowerPointInfo"/>
  </ds:schemaRefs>
</ds:datastoreItem>
</file>

<file path=customXml/itemProps97.xml><?xml version="1.0" encoding="utf-8"?>
<ds:datastoreItem xmlns:ds="http://schemas.openxmlformats.org/officeDocument/2006/customXml" ds:itemID="{72B6C7CE-DA02-4ACB-B894-F613149A945D}">
  <ds:schemaRefs>
    <ds:schemaRef ds:uri="ESRI.ArcGIS.Mapping.OfficeIntegration.PowerPointInfo"/>
  </ds:schemaRefs>
</ds:datastoreItem>
</file>

<file path=customXml/itemProps98.xml><?xml version="1.0" encoding="utf-8"?>
<ds:datastoreItem xmlns:ds="http://schemas.openxmlformats.org/officeDocument/2006/customXml" ds:itemID="{03A64A9B-078D-4ACC-BE6B-44FDE0949371}">
  <ds:schemaRefs>
    <ds:schemaRef ds:uri="ESRI.ArcGIS.Mapping.OfficeIntegration.PowerPointInfo"/>
  </ds:schemaRefs>
</ds:datastoreItem>
</file>

<file path=customXml/itemProps99.xml><?xml version="1.0" encoding="utf-8"?>
<ds:datastoreItem xmlns:ds="http://schemas.openxmlformats.org/officeDocument/2006/customXml" ds:itemID="{156FE935-85CB-4AF7-A4BB-EE747ECBA92F}">
  <ds:schemaRefs>
    <ds:schemaRef ds:uri="ESRI.ArcGIS.Mapping.OfficeIntegration.PowerPointInfo"/>
  </ds:schemaRefs>
</ds:datastoreItem>
</file>

<file path=customXml/itemProps100.xml><?xml version="1.0" encoding="utf-8"?>
<ds:datastoreItem xmlns:ds="http://schemas.openxmlformats.org/officeDocument/2006/customXml" ds:itemID="{A83D4C45-5547-495D-BC80-408FF337D003}">
  <ds:schemaRefs>
    <ds:schemaRef ds:uri="ESRI.ArcGIS.Mapping.OfficeIntegration.PowerPointInfo"/>
  </ds:schemaRefs>
</ds:datastoreItem>
</file>

<file path=customXml/itemProps101.xml><?xml version="1.0" encoding="utf-8"?>
<ds:datastoreItem xmlns:ds="http://schemas.openxmlformats.org/officeDocument/2006/customXml" ds:itemID="{35CD50A7-EFCD-451D-96A1-F659D3AB1EA2}">
  <ds:schemaRefs>
    <ds:schemaRef ds:uri="ESRI.ArcGIS.Mapping.OfficeIntegration.PowerPointInfo"/>
  </ds:schemaRefs>
</ds:datastoreItem>
</file>

<file path=customXml/itemProps102.xml><?xml version="1.0" encoding="utf-8"?>
<ds:datastoreItem xmlns:ds="http://schemas.openxmlformats.org/officeDocument/2006/customXml" ds:itemID="{D619AA35-ED19-4A68-B8F0-30E84CC1F209}">
  <ds:schemaRefs>
    <ds:schemaRef ds:uri="ESRI.ArcGIS.Mapping.OfficeIntegration.PowerPointInfo"/>
  </ds:schemaRefs>
</ds:datastoreItem>
</file>

<file path=customXml/itemProps103.xml><?xml version="1.0" encoding="utf-8"?>
<ds:datastoreItem xmlns:ds="http://schemas.openxmlformats.org/officeDocument/2006/customXml" ds:itemID="{66A09E36-B325-4461-A98E-B341446CA4E2}">
  <ds:schemaRefs>
    <ds:schemaRef ds:uri="ESRI.ArcGIS.Mapping.OfficeIntegration.PowerPointInfo"/>
  </ds:schemaRefs>
</ds:datastoreItem>
</file>

<file path=customXml/itemProps104.xml><?xml version="1.0" encoding="utf-8"?>
<ds:datastoreItem xmlns:ds="http://schemas.openxmlformats.org/officeDocument/2006/customXml" ds:itemID="{7E95915D-583A-4680-8A92-FB24C2E6566A}">
  <ds:schemaRefs>
    <ds:schemaRef ds:uri="ESRI.ArcGIS.Mapping.OfficeIntegration.PowerPointInfo"/>
  </ds:schemaRefs>
</ds:datastoreItem>
</file>

<file path=customXml/itemProps105.xml><?xml version="1.0" encoding="utf-8"?>
<ds:datastoreItem xmlns:ds="http://schemas.openxmlformats.org/officeDocument/2006/customXml" ds:itemID="{5C4BFFE6-D058-49BC-B7BA-26A9B60C9273}">
  <ds:schemaRefs>
    <ds:schemaRef ds:uri="ESRI.ArcGIS.Mapping.OfficeIntegration.PowerPointInfo"/>
  </ds:schemaRefs>
</ds:datastoreItem>
</file>

<file path=customXml/itemProps106.xml><?xml version="1.0" encoding="utf-8"?>
<ds:datastoreItem xmlns:ds="http://schemas.openxmlformats.org/officeDocument/2006/customXml" ds:itemID="{7FE6A6ED-006B-47C2-9965-5F9005085529}">
  <ds:schemaRefs>
    <ds:schemaRef ds:uri="ESRI.ArcGIS.Mapping.OfficeIntegration.PowerPointInfo"/>
  </ds:schemaRefs>
</ds:datastoreItem>
</file>

<file path=customXml/itemProps107.xml><?xml version="1.0" encoding="utf-8"?>
<ds:datastoreItem xmlns:ds="http://schemas.openxmlformats.org/officeDocument/2006/customXml" ds:itemID="{AEE7FC1A-F3D2-4878-A615-9E5EF56A88FE}">
  <ds:schemaRefs>
    <ds:schemaRef ds:uri="ESRI.ArcGIS.Mapping.OfficeIntegration.PowerPointInfo"/>
  </ds:schemaRefs>
</ds:datastoreItem>
</file>

<file path=customXml/itemProps108.xml><?xml version="1.0" encoding="utf-8"?>
<ds:datastoreItem xmlns:ds="http://schemas.openxmlformats.org/officeDocument/2006/customXml" ds:itemID="{EBFAFB23-6669-4F5B-9885-E70656619BE7}">
  <ds:schemaRefs>
    <ds:schemaRef ds:uri="ESRI.ArcGIS.Mapping.OfficeIntegration.PowerPointInfo"/>
  </ds:schemaRefs>
</ds:datastoreItem>
</file>

<file path=customXml/itemProps109.xml><?xml version="1.0" encoding="utf-8"?>
<ds:datastoreItem xmlns:ds="http://schemas.openxmlformats.org/officeDocument/2006/customXml" ds:itemID="{305EA5C3-4B89-47FF-8E9A-041BAC5D7C0C}">
  <ds:schemaRefs>
    <ds:schemaRef ds:uri="ESRI.ArcGIS.Mapping.OfficeIntegration.PowerPointInfo"/>
  </ds:schemaRefs>
</ds:datastoreItem>
</file>

<file path=customXml/itemProps110.xml><?xml version="1.0" encoding="utf-8"?>
<ds:datastoreItem xmlns:ds="http://schemas.openxmlformats.org/officeDocument/2006/customXml" ds:itemID="{6CD744E1-3AC4-460E-8911-2738049783B0}">
  <ds:schemaRefs>
    <ds:schemaRef ds:uri="ESRI.ArcGIS.Mapping.OfficeIntegration.PowerPointInfo"/>
  </ds:schemaRefs>
</ds:datastoreItem>
</file>

<file path=customXml/itemProps111.xml><?xml version="1.0" encoding="utf-8"?>
<ds:datastoreItem xmlns:ds="http://schemas.openxmlformats.org/officeDocument/2006/customXml" ds:itemID="{E17052AE-E88E-4F3F-B3F2-50E84F1FC124}">
  <ds:schemaRefs>
    <ds:schemaRef ds:uri="ESRI.ArcGIS.Mapping.OfficeIntegration.PowerPointInfo"/>
  </ds:schemaRefs>
</ds:datastoreItem>
</file>

<file path=customXml/itemProps112.xml><?xml version="1.0" encoding="utf-8"?>
<ds:datastoreItem xmlns:ds="http://schemas.openxmlformats.org/officeDocument/2006/customXml" ds:itemID="{2C9A7226-6DE9-4929-B9E3-1357B6488898}">
  <ds:schemaRefs>
    <ds:schemaRef ds:uri="ESRI.ArcGIS.Mapping.OfficeIntegration.PowerPointInfo"/>
  </ds:schemaRefs>
</ds:datastoreItem>
</file>

<file path=customXml/itemProps113.xml><?xml version="1.0" encoding="utf-8"?>
<ds:datastoreItem xmlns:ds="http://schemas.openxmlformats.org/officeDocument/2006/customXml" ds:itemID="{9891F173-B254-464B-8E8D-5A87514376DA}">
  <ds:schemaRefs>
    <ds:schemaRef ds:uri="ESRI.ArcGIS.Mapping.OfficeIntegration.PowerPointInfo"/>
  </ds:schemaRefs>
</ds:datastoreItem>
</file>

<file path=customXml/itemProps114.xml><?xml version="1.0" encoding="utf-8"?>
<ds:datastoreItem xmlns:ds="http://schemas.openxmlformats.org/officeDocument/2006/customXml" ds:itemID="{473EB59E-9962-4B43-B569-0DBFCAFC2C30}">
  <ds:schemaRefs>
    <ds:schemaRef ds:uri="ESRI.ArcGIS.Mapping.OfficeIntegration.PowerPointInfo"/>
  </ds:schemaRefs>
</ds:datastoreItem>
</file>

<file path=customXml/itemProps115.xml><?xml version="1.0" encoding="utf-8"?>
<ds:datastoreItem xmlns:ds="http://schemas.openxmlformats.org/officeDocument/2006/customXml" ds:itemID="{10DA63DB-04E0-4F74-A372-BD07876C35F7}">
  <ds:schemaRefs>
    <ds:schemaRef ds:uri="ESRI.ArcGIS.Mapping.OfficeIntegration.PowerPointInfo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30664</TotalTime>
  <Words>2699</Words>
  <Application>Microsoft Office PowerPoint</Application>
  <PresentationFormat>Personalizado</PresentationFormat>
  <Paragraphs>360</Paragraphs>
  <Slides>32</Slides>
  <Notes>0</Notes>
  <HiddenSlides>4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41" baseType="lpstr">
      <vt:lpstr>MS PGothic</vt:lpstr>
      <vt:lpstr>Arial</vt:lpstr>
      <vt:lpstr>Arial Narrow</vt:lpstr>
      <vt:lpstr>Calibri</vt:lpstr>
      <vt:lpstr>Symbol</vt:lpstr>
      <vt:lpstr>Tahoma</vt:lpstr>
      <vt:lpstr>Times New Roman</vt:lpstr>
      <vt:lpstr>Wingdings</vt:lpstr>
      <vt:lpstr>Tema de Office</vt:lpstr>
      <vt:lpstr>Presentación de PowerPoint</vt:lpstr>
      <vt:lpstr>Misión</vt:lpstr>
      <vt:lpstr>Visión</vt:lpstr>
      <vt:lpstr>Mapa de Procesos</vt:lpstr>
      <vt:lpstr>Proyectos Estratégicos</vt:lpstr>
      <vt:lpstr>Pilares Estratégicos de la Visión</vt:lpstr>
      <vt:lpstr>Presentación de PowerPoint</vt:lpstr>
      <vt:lpstr>Presupuesto Comunicado Vigencia Fiscal 2018 </vt:lpstr>
      <vt:lpstr>Presentación de PowerPoint</vt:lpstr>
      <vt:lpstr>  Fichas Proyectos de Inversión 2018 Objetivo 1: </vt:lpstr>
      <vt:lpstr>Presentación de PowerPoint</vt:lpstr>
      <vt:lpstr>  Fichas Proyectos de Inversión 2018 Objetivo 2: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PROYECTO IMPLEMENTACIÓN DEL SISTEMA INTEGRADO DE TIERRAS PARA LA GESTIÓN DEL ORDENAMIENTO SOCIAL DE LA PROPIEDAD  </vt:lpstr>
      <vt:lpstr>PROYECTO IMPLEMENTACIÓN DEL SISTEMA INTEGRADO DE TIERRAS PARA LA GESTIÓN DEL ORDENAMIENTO SOCIAL DE LA PROPIEDAD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jpenuela</dc:creator>
  <cp:lastModifiedBy>Jose Augusto Acosta Buitrago</cp:lastModifiedBy>
  <cp:revision>1338</cp:revision>
  <cp:lastPrinted>2016-10-06T19:02:44Z</cp:lastPrinted>
  <dcterms:created xsi:type="dcterms:W3CDTF">2015-01-22T19:30:17Z</dcterms:created>
  <dcterms:modified xsi:type="dcterms:W3CDTF">2017-12-21T18:27:04Z</dcterms:modified>
</cp:coreProperties>
</file>